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4"/>
  </p:notesMasterIdLst>
  <p:handoutMasterIdLst>
    <p:handoutMasterId r:id="rId55"/>
  </p:handoutMasterIdLst>
  <p:sldIdLst>
    <p:sldId id="672" r:id="rId4"/>
    <p:sldId id="258" r:id="rId5"/>
    <p:sldId id="673" r:id="rId6"/>
    <p:sldId id="674" r:id="rId7"/>
    <p:sldId id="675" r:id="rId8"/>
    <p:sldId id="676" r:id="rId9"/>
    <p:sldId id="677" r:id="rId10"/>
    <p:sldId id="257" r:id="rId11"/>
    <p:sldId id="280" r:id="rId12"/>
    <p:sldId id="636" r:id="rId13"/>
    <p:sldId id="637" r:id="rId14"/>
    <p:sldId id="638" r:id="rId15"/>
    <p:sldId id="639" r:id="rId16"/>
    <p:sldId id="640" r:id="rId17"/>
    <p:sldId id="641" r:id="rId18"/>
    <p:sldId id="642" r:id="rId19"/>
    <p:sldId id="643" r:id="rId20"/>
    <p:sldId id="366" r:id="rId21"/>
    <p:sldId id="340" r:id="rId22"/>
    <p:sldId id="370" r:id="rId23"/>
    <p:sldId id="371" r:id="rId24"/>
    <p:sldId id="644" r:id="rId25"/>
    <p:sldId id="646" r:id="rId26"/>
    <p:sldId id="647" r:id="rId27"/>
    <p:sldId id="648" r:id="rId28"/>
    <p:sldId id="649" r:id="rId29"/>
    <p:sldId id="650" r:id="rId30"/>
    <p:sldId id="651" r:id="rId31"/>
    <p:sldId id="652" r:id="rId32"/>
    <p:sldId id="653" r:id="rId33"/>
    <p:sldId id="654" r:id="rId34"/>
    <p:sldId id="655" r:id="rId35"/>
    <p:sldId id="657" r:id="rId36"/>
    <p:sldId id="656" r:id="rId37"/>
    <p:sldId id="658" r:id="rId38"/>
    <p:sldId id="659" r:id="rId39"/>
    <p:sldId id="660" r:id="rId40"/>
    <p:sldId id="661" r:id="rId41"/>
    <p:sldId id="662" r:id="rId42"/>
    <p:sldId id="663" r:id="rId43"/>
    <p:sldId id="664" r:id="rId44"/>
    <p:sldId id="665" r:id="rId45"/>
    <p:sldId id="666" r:id="rId46"/>
    <p:sldId id="667" r:id="rId47"/>
    <p:sldId id="669" r:id="rId48"/>
    <p:sldId id="668" r:id="rId49"/>
    <p:sldId id="670" r:id="rId50"/>
    <p:sldId id="671" r:id="rId51"/>
    <p:sldId id="678" r:id="rId52"/>
    <p:sldId id="268" r:id="rId53"/>
  </p:sldIdLst>
  <p:sldSz cx="12198350" cy="6859270"/>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928" userDrawn="1">
          <p15:clr>
            <a:srgbClr val="A4A3A4"/>
          </p15:clr>
        </p15:guide>
        <p15:guide id="3" pos="866" userDrawn="1">
          <p15:clr>
            <a:srgbClr val="A4A3A4"/>
          </p15:clr>
        </p15:guide>
        <p15:guide id="4" pos="3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E5CCC"/>
    <a:srgbClr val="92D050"/>
    <a:srgbClr val="3A4187"/>
    <a:srgbClr val="8C9EE0"/>
    <a:srgbClr val="28A7E1"/>
    <a:srgbClr val="1A8ABC"/>
    <a:srgbClr val="A4B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5681" autoAdjust="0"/>
  </p:normalViewPr>
  <p:slideViewPr>
    <p:cSldViewPr showGuides="1">
      <p:cViewPr varScale="1">
        <p:scale>
          <a:sx n="91" d="100"/>
          <a:sy n="91" d="100"/>
        </p:scale>
        <p:origin x="252" y="48"/>
      </p:cViewPr>
      <p:guideLst>
        <p:guide orient="horz" pos="2160"/>
        <p:guide orient="horz" pos="2928"/>
        <p:guide pos="866"/>
        <p:guide pos="37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852" y="36"/>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handoutMaster" Target="handoutMasters/handoutMaster1.xml"/><Relationship Id="rId54" Type="http://schemas.openxmlformats.org/officeDocument/2006/relationships/notesMaster" Target="notesMasters/notesMaster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3648A5-1AAC-44C2-A860-4F80AF8A9A2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4BE859-46AC-4E08-A9B0-A4992BE5FD0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BF97D0-0773-4E69-AF7F-C79F2523E1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C1F428-825D-447D-9C0B-75CC2874064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6851570" y="332656"/>
            <a:ext cx="3286205"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项目</a:t>
            </a:r>
            <a:r>
              <a:rPr lang="en-US" altLang="zh-CN" sz="1800" b="0" dirty="0">
                <a:latin typeface="微软雅黑" panose="020B0503020204020204" pitchFamily="34" charset="-122"/>
                <a:ea typeface="微软雅黑" panose="020B0503020204020204" pitchFamily="34" charset="-122"/>
              </a:rPr>
              <a:t>7shell</a:t>
            </a:r>
            <a:r>
              <a:rPr lang="zh-CN" altLang="en-US" sz="1800" b="0" dirty="0">
                <a:latin typeface="微软雅黑" panose="020B0503020204020204" pitchFamily="34" charset="-122"/>
                <a:ea typeface="微软雅黑" panose="020B0503020204020204" pitchFamily="34" charset="-122"/>
              </a:rPr>
              <a:t>基础</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013575" y="332656"/>
            <a:ext cx="3744672"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第</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章 </a:t>
            </a:r>
            <a:r>
              <a:rPr lang="en-US" altLang="zh-CN" sz="1800" b="0" dirty="0">
                <a:latin typeface="微软雅黑" panose="020B0503020204020204" pitchFamily="34" charset="-122"/>
                <a:ea typeface="微软雅黑" panose="020B0503020204020204" pitchFamily="34" charset="-122"/>
              </a:rPr>
              <a:t>Linux</a:t>
            </a:r>
            <a:r>
              <a:rPr lang="zh-CN" altLang="en-US" sz="1800" b="0" dirty="0">
                <a:latin typeface="微软雅黑" panose="020B0503020204020204" pitchFamily="34" charset="-122"/>
                <a:ea typeface="微软雅黑" panose="020B0503020204020204" pitchFamily="34" charset="-122"/>
              </a:rPr>
              <a:t>常用命令与</a:t>
            </a:r>
            <a:r>
              <a:rPr lang="en-US" altLang="zh-CN" sz="1800" b="0" dirty="0">
                <a:latin typeface="微软雅黑" panose="020B0503020204020204" pitchFamily="34" charset="-122"/>
                <a:ea typeface="微软雅黑" panose="020B0503020204020204" pitchFamily="34" charset="-122"/>
              </a:rPr>
              <a:t>vim</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image" Target="../media/image5.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16" name="TextBox 15"/>
          <p:cNvSpPr txBox="1"/>
          <p:nvPr/>
        </p:nvSpPr>
        <p:spPr>
          <a:xfrm>
            <a:off x="1222375" y="2819834"/>
            <a:ext cx="10591800" cy="490855"/>
          </a:xfrm>
          <a:prstGeom prst="rect">
            <a:avLst/>
          </a:prstGeom>
          <a:noFill/>
        </p:spPr>
        <p:txBody>
          <a:bodyPr wrap="square" lIns="121963" tIns="60981" rIns="121963" bIns="60981" rtlCol="0">
            <a:spAutoFit/>
          </a:bodyPr>
          <a:lstStyle/>
          <a:p>
            <a:pPr algn="ctr"/>
            <a:r>
              <a:rPr lang="en-US" altLang="zh-CN" dirty="0">
                <a:solidFill>
                  <a:schemeClr val="bg1"/>
                </a:solidFill>
              </a:rPr>
              <a:t>《</a:t>
            </a:r>
            <a:r>
              <a:rPr lang="zh-CN" altLang="en-US" dirty="0">
                <a:solidFill>
                  <a:schemeClr val="bg1"/>
                </a:solidFill>
              </a:rPr>
              <a:t>服务器配置与管理项目教程（微课版）</a:t>
            </a:r>
            <a:r>
              <a:rPr lang="en-US" altLang="zh-CN" dirty="0">
                <a:solidFill>
                  <a:schemeClr val="bg1"/>
                </a:solidFill>
              </a:rPr>
              <a:t>(</a:t>
            </a:r>
            <a:r>
              <a:rPr lang="zh-CN" altLang="en-US" dirty="0">
                <a:solidFill>
                  <a:schemeClr val="bg1"/>
                </a:solidFill>
              </a:rPr>
              <a:t>统信</a:t>
            </a:r>
            <a:r>
              <a:rPr lang="en-US" altLang="zh-CN" dirty="0">
                <a:solidFill>
                  <a:schemeClr val="bg1"/>
                </a:solidFill>
              </a:rPr>
              <a:t>UOS V20</a:t>
            </a:r>
            <a:r>
              <a:rPr lang="zh-CN" altLang="en-US" dirty="0">
                <a:solidFill>
                  <a:schemeClr val="bg1"/>
                </a:solidFill>
              </a:rPr>
              <a:t>）</a:t>
            </a:r>
            <a:r>
              <a:rPr lang="en-US" altLang="zh-CN" dirty="0">
                <a:solidFill>
                  <a:schemeClr val="bg1"/>
                </a:solidFill>
              </a:rPr>
              <a:t>》</a:t>
            </a:r>
            <a:endParaRPr lang="zh-CN" altLang="en-US" dirty="0">
              <a:solidFill>
                <a:schemeClr val="bg1"/>
              </a:solidFill>
            </a:endParaRPr>
          </a:p>
        </p:txBody>
      </p:sp>
      <p:sp>
        <p:nvSpPr>
          <p:cNvPr id="18" name="TextBox 17"/>
          <p:cNvSpPr txBox="1"/>
          <p:nvPr/>
        </p:nvSpPr>
        <p:spPr>
          <a:xfrm>
            <a:off x="3051175" y="1116654"/>
            <a:ext cx="1812810" cy="861974"/>
          </a:xfrm>
          <a:prstGeom prst="rect">
            <a:avLst/>
          </a:prstGeom>
          <a:solidFill>
            <a:srgbClr val="28A7E1"/>
          </a:solidFill>
        </p:spPr>
        <p:txBody>
          <a:bodyPr wrap="square" lIns="121963" tIns="60981" rIns="121963" bIns="60981" rtlCol="0">
            <a:spAutoFit/>
          </a:bodyPr>
          <a:lstStyle/>
          <a:p>
            <a:r>
              <a:rPr lang="zh-CN" altLang="en-US" sz="4800" dirty="0">
                <a:solidFill>
                  <a:schemeClr val="bg1"/>
                </a:solidFill>
              </a:rPr>
              <a:t>项目</a:t>
            </a:r>
            <a:r>
              <a:rPr lang="en-US" altLang="zh-CN" sz="4800" dirty="0">
                <a:solidFill>
                  <a:schemeClr val="bg1"/>
                </a:solidFill>
              </a:rPr>
              <a:t>7</a:t>
            </a:r>
            <a:r>
              <a:rPr lang="zh-CN" altLang="en-US" sz="4800" dirty="0">
                <a:solidFill>
                  <a:schemeClr val="bg1"/>
                </a:solidFill>
              </a:rPr>
              <a:t> </a:t>
            </a:r>
            <a:endParaRPr lang="zh-CN" altLang="en-US" sz="4800" dirty="0">
              <a:solidFill>
                <a:schemeClr val="bg1"/>
              </a:solidFill>
            </a:endParaRPr>
          </a:p>
        </p:txBody>
      </p:sp>
      <p:sp>
        <p:nvSpPr>
          <p:cNvPr id="19" name="TextBox 18"/>
          <p:cNvSpPr txBox="1"/>
          <p:nvPr/>
        </p:nvSpPr>
        <p:spPr>
          <a:xfrm>
            <a:off x="4956175" y="1368889"/>
            <a:ext cx="4648200" cy="615596"/>
          </a:xfrm>
          <a:prstGeom prst="rect">
            <a:avLst/>
          </a:prstGeom>
          <a:noFill/>
        </p:spPr>
        <p:txBody>
          <a:bodyPr wrap="square" lIns="121963" tIns="60981" rIns="121963" bIns="60981" rtlCol="0">
            <a:spAutoFit/>
          </a:bodyPr>
          <a:lstStyle/>
          <a:p>
            <a:r>
              <a:rPr lang="en-US" altLang="zh-CN" sz="3200" b="1" dirty="0">
                <a:solidFill>
                  <a:schemeClr val="bg1"/>
                </a:solidFill>
              </a:rPr>
              <a:t>shell</a:t>
            </a:r>
            <a:r>
              <a:rPr lang="zh-CN" altLang="en-US" sz="3200" b="1" dirty="0">
                <a:solidFill>
                  <a:schemeClr val="bg1"/>
                </a:solidFill>
              </a:rPr>
              <a:t>基础</a:t>
            </a:r>
            <a:endParaRPr lang="zh-CN" altLang="en-US" sz="3200" b="1" dirty="0">
              <a:solidFill>
                <a:schemeClr val="bg1"/>
              </a:solidFill>
            </a:endParaRPr>
          </a:p>
        </p:txBody>
      </p:sp>
      <p:sp>
        <p:nvSpPr>
          <p:cNvPr id="20" name="TextBox 19"/>
          <p:cNvSpPr txBox="1"/>
          <p:nvPr/>
        </p:nvSpPr>
        <p:spPr>
          <a:xfrm>
            <a:off x="2670175" y="3927837"/>
            <a:ext cx="5616640" cy="490855"/>
          </a:xfrm>
          <a:prstGeom prst="rect">
            <a:avLst/>
          </a:prstGeom>
          <a:noFill/>
        </p:spPr>
        <p:txBody>
          <a:bodyPr wrap="square" lIns="121963" tIns="60981" rIns="121963" bIns="60981" rtlCol="0">
            <a:spAutoFit/>
          </a:bodyPr>
          <a:lstStyle/>
          <a:p>
            <a:pPr algn="ctr"/>
            <a:r>
              <a:rPr lang="zh-CN" altLang="en-US" dirty="0">
                <a:solidFill>
                  <a:srgbClr val="28A7E1"/>
                </a:solidFill>
              </a:rPr>
              <a:t>清华大学出版社 </a:t>
            </a:r>
            <a:r>
              <a:rPr lang="en-US" altLang="zh-CN" dirty="0">
                <a:solidFill>
                  <a:srgbClr val="28A7E1"/>
                </a:solidFill>
              </a:rPr>
              <a:t>| </a:t>
            </a:r>
            <a:r>
              <a:rPr lang="zh-CN" altLang="en-US" dirty="0">
                <a:solidFill>
                  <a:srgbClr val="28A7E1"/>
                </a:solidFill>
              </a:rPr>
              <a:t>杨昊龙</a:t>
            </a:r>
            <a:r>
              <a:rPr lang="zh-CN" altLang="en-US" dirty="0">
                <a:solidFill>
                  <a:srgbClr val="28A7E1"/>
                </a:solidFill>
              </a:rPr>
              <a:t>编著</a:t>
            </a:r>
            <a:endParaRPr lang="zh-CN" altLang="en-US" dirty="0">
              <a:solidFill>
                <a:srgbClr val="28A7E1"/>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511821"/>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变量的定义和引用</a:t>
            </a:r>
            <a:endParaRPr lang="zh-CN" altLang="en-US" dirty="0"/>
          </a:p>
        </p:txBody>
      </p:sp>
      <p:sp>
        <p:nvSpPr>
          <p:cNvPr id="2" name="文本框 1"/>
          <p:cNvSpPr txBox="1"/>
          <p:nvPr/>
        </p:nvSpPr>
        <p:spPr>
          <a:xfrm>
            <a:off x="917576" y="1570517"/>
            <a:ext cx="10363200" cy="2807948"/>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通过在变量名（</a:t>
            </a:r>
            <a:r>
              <a:rPr lang="en-US" altLang="zh-CN" sz="2000" dirty="0">
                <a:solidFill>
                  <a:srgbClr val="4C6062"/>
                </a:solidFill>
                <a:latin typeface="微软雅黑" panose="020B0503020204020204" pitchFamily="34" charset="-122"/>
                <a:ea typeface="微软雅黑" panose="020B0503020204020204" pitchFamily="34" charset="-122"/>
              </a:rPr>
              <a:t>name</a:t>
            </a:r>
            <a:r>
              <a:rPr lang="zh-CN" altLang="en-US" sz="2000" dirty="0">
                <a:solidFill>
                  <a:srgbClr val="4C6062"/>
                </a:solidFill>
                <a:latin typeface="微软雅黑" panose="020B0503020204020204" pitchFamily="34" charset="-122"/>
                <a:ea typeface="微软雅黑" panose="020B0503020204020204" pitchFamily="34" charset="-122"/>
              </a:rPr>
              <a:t>）前加 </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字符（如</a:t>
            </a:r>
            <a:r>
              <a:rPr lang="en-US" altLang="zh-CN" sz="2000" dirty="0">
                <a:solidFill>
                  <a:srgbClr val="4C6062"/>
                </a:solidFill>
                <a:latin typeface="微软雅黑" panose="020B0503020204020204" pitchFamily="34" charset="-122"/>
                <a:ea typeface="微软雅黑" panose="020B0503020204020204" pitchFamily="34" charset="-122"/>
              </a:rPr>
              <a:t>$name</a:t>
            </a:r>
            <a:r>
              <a:rPr lang="zh-CN" altLang="en-US" sz="2000" dirty="0">
                <a:solidFill>
                  <a:srgbClr val="4C6062"/>
                </a:solidFill>
                <a:latin typeface="微软雅黑" panose="020B0503020204020204" pitchFamily="34" charset="-122"/>
                <a:ea typeface="微软雅黑" panose="020B0503020204020204" pitchFamily="34" charset="-122"/>
              </a:rPr>
              <a:t>）引用变量的值，引用的结果就是用字符串</a:t>
            </a:r>
            <a:r>
              <a:rPr lang="en-US" altLang="zh-CN" sz="2000" dirty="0">
                <a:solidFill>
                  <a:srgbClr val="4C6062"/>
                </a:solidFill>
                <a:latin typeface="微软雅黑" panose="020B0503020204020204" pitchFamily="34" charset="-122"/>
                <a:ea typeface="微软雅黑" panose="020B0503020204020204" pitchFamily="34" charset="-122"/>
              </a:rPr>
              <a:t>string</a:t>
            </a:r>
            <a:r>
              <a:rPr lang="zh-CN" altLang="en-US" sz="2000" dirty="0">
                <a:solidFill>
                  <a:srgbClr val="4C6062"/>
                </a:solidFill>
                <a:latin typeface="微软雅黑" panose="020B0503020204020204" pitchFamily="34" charset="-122"/>
                <a:ea typeface="微软雅黑" panose="020B0503020204020204" pitchFamily="34" charset="-122"/>
              </a:rPr>
              <a:t>代替 </a:t>
            </a:r>
            <a:r>
              <a:rPr lang="en-US" altLang="zh-CN" sz="2000" dirty="0">
                <a:solidFill>
                  <a:srgbClr val="4C6062"/>
                </a:solidFill>
                <a:latin typeface="微软雅黑" panose="020B0503020204020204" pitchFamily="34" charset="-122"/>
                <a:ea typeface="微软雅黑" panose="020B0503020204020204" pitchFamily="34" charset="-122"/>
              </a:rPr>
              <a:t>$name</a:t>
            </a:r>
            <a:r>
              <a:rPr lang="zh-CN" altLang="en-US" sz="2000" dirty="0">
                <a:solidFill>
                  <a:srgbClr val="4C6062"/>
                </a:solidFill>
                <a:latin typeface="微软雅黑" panose="020B0503020204020204" pitchFamily="34" charset="-122"/>
                <a:ea typeface="微软雅黑" panose="020B0503020204020204" pitchFamily="34" charset="-122"/>
              </a:rPr>
              <a:t>，此过程也称为变量替换。</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在定义变量时，若</a:t>
            </a:r>
            <a:r>
              <a:rPr lang="en-US" altLang="zh-CN" sz="2000" dirty="0">
                <a:solidFill>
                  <a:srgbClr val="4C6062"/>
                </a:solidFill>
                <a:latin typeface="微软雅黑" panose="020B0503020204020204" pitchFamily="34" charset="-122"/>
                <a:ea typeface="微软雅黑" panose="020B0503020204020204" pitchFamily="34" charset="-122"/>
              </a:rPr>
              <a:t>string</a:t>
            </a:r>
            <a:r>
              <a:rPr lang="zh-CN" altLang="en-US" sz="2000" dirty="0">
                <a:solidFill>
                  <a:srgbClr val="4C6062"/>
                </a:solidFill>
                <a:latin typeface="微软雅黑" panose="020B0503020204020204" pitchFamily="34" charset="-122"/>
                <a:ea typeface="微软雅黑" panose="020B0503020204020204" pitchFamily="34" charset="-122"/>
              </a:rPr>
              <a:t>中包含空格、制表符和换行符，则</a:t>
            </a:r>
            <a:r>
              <a:rPr lang="en-US" altLang="zh-CN" sz="2000" dirty="0">
                <a:solidFill>
                  <a:srgbClr val="4C6062"/>
                </a:solidFill>
                <a:latin typeface="微软雅黑" panose="020B0503020204020204" pitchFamily="34" charset="-122"/>
                <a:ea typeface="微软雅黑" panose="020B0503020204020204" pitchFamily="34" charset="-122"/>
              </a:rPr>
              <a:t>string</a:t>
            </a:r>
            <a:r>
              <a:rPr lang="zh-CN" altLang="en-US" sz="2000" dirty="0">
                <a:solidFill>
                  <a:srgbClr val="4C6062"/>
                </a:solidFill>
                <a:latin typeface="微软雅黑" panose="020B0503020204020204" pitchFamily="34" charset="-122"/>
                <a:ea typeface="微软雅黑" panose="020B0503020204020204" pitchFamily="34" charset="-122"/>
              </a:rPr>
              <a:t>必须用 </a:t>
            </a:r>
            <a:r>
              <a:rPr lang="en-US" altLang="zh-CN" sz="2000" dirty="0">
                <a:solidFill>
                  <a:srgbClr val="4C6062"/>
                </a:solidFill>
                <a:latin typeface="微软雅黑" panose="020B0503020204020204" pitchFamily="34" charset="-122"/>
                <a:ea typeface="微软雅黑" panose="020B0503020204020204" pitchFamily="34" charset="-122"/>
              </a:rPr>
              <a:t>'string' </a:t>
            </a:r>
            <a:r>
              <a:rPr lang="zh-CN" altLang="en-US" sz="2000" dirty="0">
                <a:solidFill>
                  <a:srgbClr val="4C6062"/>
                </a:solidFill>
                <a:latin typeface="微软雅黑" panose="020B0503020204020204" pitchFamily="34" charset="-122"/>
                <a:ea typeface="微软雅黑" panose="020B0503020204020204" pitchFamily="34" charset="-122"/>
              </a:rPr>
              <a:t>或者 </a:t>
            </a:r>
            <a:r>
              <a:rPr lang="en-US" altLang="zh-CN" sz="2000" dirty="0">
                <a:solidFill>
                  <a:srgbClr val="4C6062"/>
                </a:solidFill>
                <a:latin typeface="微软雅黑" panose="020B0503020204020204" pitchFamily="34" charset="-122"/>
                <a:ea typeface="微软雅黑" panose="020B0503020204020204" pitchFamily="34" charset="-122"/>
              </a:rPr>
              <a:t>"string"</a:t>
            </a:r>
            <a:r>
              <a:rPr lang="zh-CN" altLang="en-US" sz="2000" dirty="0">
                <a:solidFill>
                  <a:srgbClr val="4C6062"/>
                </a:solidFill>
                <a:latin typeface="微软雅黑" panose="020B0503020204020204" pitchFamily="34" charset="-122"/>
                <a:ea typeface="微软雅黑" panose="020B0503020204020204" pitchFamily="34" charset="-122"/>
              </a:rPr>
              <a:t>的形式，即用单（双）引号将其括起来。双引号内允许变量替换，而单引号内则不可以。</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变量的定义和引用</a:t>
            </a:r>
            <a:endParaRPr lang="zh-CN" altLang="en-US" dirty="0"/>
          </a:p>
        </p:txBody>
      </p:sp>
      <p:sp>
        <p:nvSpPr>
          <p:cNvPr id="2" name="文本框 1"/>
          <p:cNvSpPr txBox="1"/>
          <p:nvPr/>
        </p:nvSpPr>
        <p:spPr>
          <a:xfrm>
            <a:off x="917576" y="1570517"/>
            <a:ext cx="10363200" cy="4469942"/>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下面给出一个定义和使用</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变量的例子。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显示字符常量</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who are you</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who are you</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'who are you'  </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who are you</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"who are you"</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who are you</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[root@Server01 ~]#</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由于要输出的字符串中没有特殊字符，所以</a:t>
            </a:r>
            <a:r>
              <a:rPr lang="en-US" altLang="zh-CN" sz="1200" dirty="0">
                <a:solidFill>
                  <a:srgbClr val="4C6062"/>
                </a:solidFill>
                <a:latin typeface="微软雅黑" panose="020B0503020204020204" pitchFamily="34" charset="-122"/>
                <a:ea typeface="微软雅黑" panose="020B0503020204020204" pitchFamily="34" charset="-122"/>
              </a:rPr>
              <a:t>' '</a:t>
            </a:r>
            <a:r>
              <a:rPr lang="zh-CN" altLang="en-US" sz="1200" dirty="0">
                <a:solidFill>
                  <a:srgbClr val="4C6062"/>
                </a:solidFill>
                <a:latin typeface="微软雅黑" panose="020B0503020204020204" pitchFamily="34" charset="-122"/>
                <a:ea typeface="微软雅黑" panose="020B0503020204020204" pitchFamily="34" charset="-122"/>
              </a:rPr>
              <a:t>和</a:t>
            </a:r>
            <a:r>
              <a:rPr lang="en-US" altLang="zh-CN" sz="1200" dirty="0">
                <a:solidFill>
                  <a:srgbClr val="4C6062"/>
                </a:solidFill>
                <a:latin typeface="微软雅黑" panose="020B0503020204020204" pitchFamily="34" charset="-122"/>
                <a:ea typeface="微软雅黑" panose="020B0503020204020204" pitchFamily="34" charset="-122"/>
              </a:rPr>
              <a:t>" "</a:t>
            </a:r>
            <a:r>
              <a:rPr lang="zh-CN" altLang="en-US" sz="1200" dirty="0">
                <a:solidFill>
                  <a:srgbClr val="4C6062"/>
                </a:solidFill>
                <a:latin typeface="微软雅黑" panose="020B0503020204020204" pitchFamily="34" charset="-122"/>
                <a:ea typeface="微软雅黑" panose="020B0503020204020204" pitchFamily="34" charset="-122"/>
              </a:rPr>
              <a:t>的效果是一样的，不用</a:t>
            </a: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但相当于使用了</a:t>
            </a:r>
            <a:r>
              <a:rPr lang="en-US" altLang="zh-CN" sz="1200" dirty="0">
                <a:solidFill>
                  <a:srgbClr val="4C6062"/>
                </a:solidFill>
                <a:latin typeface="微软雅黑" panose="020B0503020204020204" pitchFamily="34" charset="-122"/>
                <a:ea typeface="微软雅黑" panose="020B0503020204020204" pitchFamily="34" charset="-122"/>
              </a:rPr>
              <a:t>""</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Je </a:t>
            </a:r>
            <a:r>
              <a:rPr lang="en-US" altLang="zh-CN" sz="1200" dirty="0" err="1">
                <a:solidFill>
                  <a:srgbClr val="4C6062"/>
                </a:solidFill>
                <a:latin typeface="微软雅黑" panose="020B0503020204020204" pitchFamily="34" charset="-122"/>
                <a:ea typeface="微软雅黑" panose="020B0503020204020204" pitchFamily="34" charset="-122"/>
              </a:rPr>
              <a:t>t'aime</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&gt;</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由于要使用特殊字符（</a:t>
            </a: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不匹配，</a:t>
            </a:r>
            <a:r>
              <a:rPr lang="en-US" altLang="zh-CN" sz="1200" dirty="0">
                <a:solidFill>
                  <a:srgbClr val="4C6062"/>
                </a:solidFill>
                <a:latin typeface="微软雅黑" panose="020B0503020204020204" pitchFamily="34" charset="-122"/>
                <a:ea typeface="微软雅黑" panose="020B0503020204020204" pitchFamily="34" charset="-122"/>
              </a:rPr>
              <a:t>shell</a:t>
            </a:r>
            <a:r>
              <a:rPr lang="zh-CN" altLang="en-US" sz="1200" dirty="0">
                <a:solidFill>
                  <a:srgbClr val="4C6062"/>
                </a:solidFill>
                <a:latin typeface="微软雅黑" panose="020B0503020204020204" pitchFamily="34" charset="-122"/>
                <a:ea typeface="微软雅黑" panose="020B0503020204020204" pitchFamily="34" charset="-122"/>
              </a:rPr>
              <a:t>认为命令行没有结束，回车后会出现系统第二提示符，</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让用户继续输入命令行，按“</a:t>
            </a:r>
            <a:r>
              <a:rPr lang="en-US" altLang="zh-CN" sz="1200" dirty="0" err="1">
                <a:solidFill>
                  <a:srgbClr val="4C6062"/>
                </a:solidFill>
                <a:latin typeface="微软雅黑" panose="020B0503020204020204" pitchFamily="34" charset="-122"/>
                <a:ea typeface="微软雅黑" panose="020B0503020204020204" pitchFamily="34" charset="-122"/>
              </a:rPr>
              <a:t>Ctrl+C</a:t>
            </a: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组合键结束</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[root@Server01 ~]#</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为了解决这个问题，可以使用下面的两种方法</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"Je </a:t>
            </a:r>
            <a:r>
              <a:rPr lang="en-US" altLang="zh-CN" sz="1200" dirty="0" err="1">
                <a:solidFill>
                  <a:srgbClr val="4C6062"/>
                </a:solidFill>
                <a:latin typeface="微软雅黑" panose="020B0503020204020204" pitchFamily="34" charset="-122"/>
                <a:ea typeface="微软雅黑" panose="020B0503020204020204" pitchFamily="34" charset="-122"/>
              </a:rPr>
              <a:t>t'aime</a:t>
            </a:r>
            <a:r>
              <a:rPr lang="en-US" altLang="zh-CN" sz="1200" dirty="0">
                <a:solidFill>
                  <a:srgbClr val="4C6062"/>
                </a:solidFill>
                <a:latin typeface="微软雅黑" panose="020B0503020204020204" pitchFamily="34" charset="-122"/>
                <a:ea typeface="微软雅黑" panose="020B0503020204020204" pitchFamily="34" charset="-122"/>
              </a:rPr>
              <a:t>"</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Je </a:t>
            </a:r>
            <a:r>
              <a:rPr lang="en-US" altLang="zh-CN" sz="1200" dirty="0" err="1">
                <a:solidFill>
                  <a:srgbClr val="4C6062"/>
                </a:solidFill>
                <a:latin typeface="微软雅黑" panose="020B0503020204020204" pitchFamily="34" charset="-122"/>
                <a:ea typeface="微软雅黑" panose="020B0503020204020204" pitchFamily="34" charset="-122"/>
              </a:rPr>
              <a:t>t’aime</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Je t\'</a:t>
            </a:r>
            <a:r>
              <a:rPr lang="en-US" altLang="zh-CN" sz="1200" dirty="0" err="1">
                <a:solidFill>
                  <a:srgbClr val="4C6062"/>
                </a:solidFill>
                <a:latin typeface="微软雅黑" panose="020B0503020204020204" pitchFamily="34" charset="-122"/>
                <a:ea typeface="微软雅黑" panose="020B0503020204020204" pitchFamily="34" charset="-122"/>
              </a:rPr>
              <a:t>aime</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flipV="1">
            <a:off x="993776" y="2058192"/>
            <a:ext cx="10119794" cy="3550764"/>
          </a:xfrm>
          <a:prstGeom prst="rect">
            <a:avLst/>
          </a:prstGeom>
        </p:spPr>
      </p:pic>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shell</a:t>
            </a:r>
            <a:r>
              <a:rPr lang="zh-CN" altLang="en-US" dirty="0"/>
              <a:t>变量的作用域</a:t>
            </a:r>
            <a:endParaRPr lang="zh-CN" altLang="en-US" dirty="0"/>
          </a:p>
        </p:txBody>
      </p:sp>
      <p:sp>
        <p:nvSpPr>
          <p:cNvPr id="2" name="文本框 1"/>
          <p:cNvSpPr txBox="1"/>
          <p:nvPr/>
        </p:nvSpPr>
        <p:spPr>
          <a:xfrm>
            <a:off x="917576" y="1570517"/>
            <a:ext cx="10363200" cy="5854936"/>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与程序设计语言中的变量一样，</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变量有其规定的作用范围。</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变量分为局部变量和全局变量。</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lang="zh-CN" altLang="en-US" sz="2000" dirty="0">
                <a:solidFill>
                  <a:srgbClr val="4C6062"/>
                </a:solidFill>
                <a:latin typeface="微软雅黑" panose="020B0503020204020204" pitchFamily="34" charset="-122"/>
                <a:ea typeface="微软雅黑" panose="020B0503020204020204" pitchFamily="34" charset="-122"/>
              </a:rPr>
              <a:t>局部变量的作用范围仅限制在其命令行所在的</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或</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脚本文件中。</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lang="zh-CN" altLang="en-US" sz="2000" dirty="0">
                <a:solidFill>
                  <a:srgbClr val="4C6062"/>
                </a:solidFill>
                <a:latin typeface="微软雅黑" panose="020B0503020204020204" pitchFamily="34" charset="-122"/>
                <a:ea typeface="微软雅黑" panose="020B0503020204020204" pitchFamily="34" charset="-122"/>
              </a:rPr>
              <a:t>全局变量的作用范围则包括本</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进程及其所有子进程。</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lang="zh-CN" altLang="en-US" sz="2000" dirty="0">
                <a:solidFill>
                  <a:srgbClr val="4C6062"/>
                </a:solidFill>
                <a:latin typeface="微软雅黑" panose="020B0503020204020204" pitchFamily="34" charset="-122"/>
                <a:ea typeface="微软雅黑" panose="020B0503020204020204" pitchFamily="34" charset="-122"/>
              </a:rPr>
              <a:t>可以使用</a:t>
            </a:r>
            <a:r>
              <a:rPr lang="en-US" altLang="zh-CN" sz="2000" dirty="0">
                <a:solidFill>
                  <a:srgbClr val="4C6062"/>
                </a:solidFill>
                <a:latin typeface="微软雅黑" panose="020B0503020204020204" pitchFamily="34" charset="-122"/>
                <a:ea typeface="微软雅黑" panose="020B0503020204020204" pitchFamily="34" charset="-122"/>
              </a:rPr>
              <a:t>export</a:t>
            </a:r>
            <a:r>
              <a:rPr lang="zh-CN" altLang="en-US" sz="2000" dirty="0">
                <a:solidFill>
                  <a:srgbClr val="4C6062"/>
                </a:solidFill>
                <a:latin typeface="微软雅黑" panose="020B0503020204020204" pitchFamily="34" charset="-122"/>
                <a:ea typeface="微软雅黑" panose="020B0503020204020204" pitchFamily="34" charset="-122"/>
              </a:rPr>
              <a:t>内置命令将局部变量设置为全局变量。</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下面给出一个</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变量作用域的例子。</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在当前</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中定义变量</a:t>
            </a:r>
            <a:r>
              <a:rPr lang="en-US" altLang="zh-CN" sz="2000" dirty="0">
                <a:solidFill>
                  <a:srgbClr val="4C6062"/>
                </a:solidFill>
                <a:latin typeface="微软雅黑" panose="020B0503020204020204" pitchFamily="34" charset="-122"/>
                <a:ea typeface="微软雅黑" panose="020B0503020204020204" pitchFamily="34" charset="-122"/>
              </a:rPr>
              <a:t>var1</a:t>
            </a:r>
            <a:endParaRPr lang="en-US" altLang="zh-CN" sz="2000" dirty="0">
              <a:solidFill>
                <a:srgbClr val="4C6062"/>
              </a:solidFill>
              <a:latin typeface="微软雅黑" panose="020B0503020204020204" pitchFamily="34" charset="-122"/>
              <a:ea typeface="微软雅黑" panose="020B0503020204020204" pitchFamily="34" charset="-122"/>
            </a:endParaRPr>
          </a:p>
          <a:p>
            <a:pPr marL="1562735" lvl="2"/>
            <a:r>
              <a:rPr lang="en-US" altLang="zh-CN" sz="1200" dirty="0">
                <a:solidFill>
                  <a:srgbClr val="4C6062"/>
                </a:solidFill>
                <a:latin typeface="微软雅黑" panose="020B0503020204020204" pitchFamily="34" charset="-122"/>
                <a:ea typeface="微软雅黑" panose="020B0503020204020204" pitchFamily="34" charset="-122"/>
              </a:rPr>
              <a:t>[root@Server01 ~]# var1=Linux</a:t>
            </a:r>
            <a:endParaRPr lang="en-US" altLang="zh-CN" sz="1200" dirty="0">
              <a:solidFill>
                <a:srgbClr val="4C6062"/>
              </a:solidFill>
              <a:latin typeface="微软雅黑" panose="020B0503020204020204" pitchFamily="34" charset="-122"/>
              <a:ea typeface="微软雅黑" panose="020B0503020204020204" pitchFamily="34" charset="-122"/>
            </a:endParaRPr>
          </a:p>
          <a:p>
            <a:pPr marL="1562735" lvl="2"/>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在当前</a:t>
            </a:r>
            <a:r>
              <a:rPr lang="en-US" altLang="zh-CN" sz="1200" dirty="0">
                <a:solidFill>
                  <a:srgbClr val="4C6062"/>
                </a:solidFill>
                <a:latin typeface="微软雅黑" panose="020B0503020204020204" pitchFamily="34" charset="-122"/>
                <a:ea typeface="微软雅黑" panose="020B0503020204020204" pitchFamily="34" charset="-122"/>
              </a:rPr>
              <a:t>shell</a:t>
            </a:r>
            <a:r>
              <a:rPr lang="zh-CN" altLang="en-US" sz="1200" dirty="0">
                <a:solidFill>
                  <a:srgbClr val="4C6062"/>
                </a:solidFill>
                <a:latin typeface="微软雅黑" panose="020B0503020204020204" pitchFamily="34" charset="-122"/>
                <a:ea typeface="微软雅黑" panose="020B0503020204020204" pitchFamily="34" charset="-122"/>
              </a:rPr>
              <a:t>中定义变量</a:t>
            </a:r>
            <a:r>
              <a:rPr lang="en-US" altLang="zh-CN" sz="1200" dirty="0">
                <a:solidFill>
                  <a:srgbClr val="4C6062"/>
                </a:solidFill>
                <a:latin typeface="微软雅黑" panose="020B0503020204020204" pitchFamily="34" charset="-122"/>
                <a:ea typeface="微软雅黑" panose="020B0503020204020204" pitchFamily="34" charset="-122"/>
              </a:rPr>
              <a:t>var2</a:t>
            </a:r>
            <a:r>
              <a:rPr lang="zh-CN" altLang="en-US" sz="1200" dirty="0">
                <a:solidFill>
                  <a:srgbClr val="4C6062"/>
                </a:solidFill>
                <a:latin typeface="微软雅黑" panose="020B0503020204020204" pitchFamily="34" charset="-122"/>
                <a:ea typeface="微软雅黑" panose="020B0503020204020204" pitchFamily="34" charset="-122"/>
              </a:rPr>
              <a:t>并将其输出</a:t>
            </a:r>
            <a:endParaRPr lang="zh-CN" altLang="en-US" sz="1200" dirty="0">
              <a:solidFill>
                <a:srgbClr val="4C6062"/>
              </a:solidFill>
              <a:latin typeface="微软雅黑" panose="020B0503020204020204" pitchFamily="34" charset="-122"/>
              <a:ea typeface="微软雅黑" panose="020B0503020204020204" pitchFamily="34" charset="-122"/>
            </a:endParaRPr>
          </a:p>
          <a:p>
            <a:pPr marL="1562735" lvl="2"/>
            <a:r>
              <a:rPr lang="en-US" altLang="zh-CN" sz="1200" dirty="0">
                <a:solidFill>
                  <a:srgbClr val="4C6062"/>
                </a:solidFill>
                <a:latin typeface="微软雅黑" panose="020B0503020204020204" pitchFamily="34" charset="-122"/>
                <a:ea typeface="微软雅黑" panose="020B0503020204020204" pitchFamily="34" charset="-122"/>
              </a:rPr>
              <a:t>[root@Server01 ~]# var2=</a:t>
            </a:r>
            <a:r>
              <a:rPr lang="en-US" altLang="zh-CN" sz="1200" dirty="0" err="1">
                <a:solidFill>
                  <a:srgbClr val="4C6062"/>
                </a:solidFill>
                <a:latin typeface="微软雅黑" panose="020B0503020204020204" pitchFamily="34" charset="-122"/>
                <a:ea typeface="微软雅黑" panose="020B0503020204020204" pitchFamily="34" charset="-122"/>
              </a:rPr>
              <a:t>unix</a:t>
            </a:r>
            <a:endParaRPr lang="en-US" altLang="zh-CN" sz="1200" dirty="0">
              <a:solidFill>
                <a:srgbClr val="4C6062"/>
              </a:solidFill>
              <a:latin typeface="微软雅黑" panose="020B0503020204020204" pitchFamily="34" charset="-122"/>
              <a:ea typeface="微软雅黑" panose="020B0503020204020204" pitchFamily="34" charset="-122"/>
            </a:endParaRPr>
          </a:p>
          <a:p>
            <a:pPr marL="1562735" lvl="2"/>
            <a:r>
              <a:rPr lang="en-US" altLang="zh-CN" sz="1200" dirty="0">
                <a:solidFill>
                  <a:srgbClr val="4C6062"/>
                </a:solidFill>
                <a:latin typeface="微软雅黑" panose="020B0503020204020204" pitchFamily="34" charset="-122"/>
                <a:ea typeface="微软雅黑" panose="020B0503020204020204" pitchFamily="34" charset="-122"/>
              </a:rPr>
              <a:t>[root@Server01 ~]# export var2</a:t>
            </a:r>
            <a:endParaRPr lang="en-US" altLang="zh-CN" sz="1200" dirty="0">
              <a:solidFill>
                <a:srgbClr val="4C6062"/>
              </a:solidFill>
              <a:latin typeface="微软雅黑" panose="020B0503020204020204" pitchFamily="34" charset="-122"/>
              <a:ea typeface="微软雅黑" panose="020B0503020204020204" pitchFamily="34" charset="-122"/>
            </a:endParaRPr>
          </a:p>
          <a:p>
            <a:pPr marL="1562735" lvl="2"/>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引用变量的值</a:t>
            </a:r>
            <a:endParaRPr lang="zh-CN" altLang="en-US" sz="1200" dirty="0">
              <a:solidFill>
                <a:srgbClr val="4C6062"/>
              </a:solidFill>
              <a:latin typeface="微软雅黑" panose="020B0503020204020204" pitchFamily="34" charset="-122"/>
              <a:ea typeface="微软雅黑" panose="020B0503020204020204" pitchFamily="34" charset="-122"/>
            </a:endParaRPr>
          </a:p>
          <a:p>
            <a:pPr marL="1562735" lvl="2"/>
            <a:r>
              <a:rPr lang="en-US" altLang="zh-CN" sz="1200" dirty="0">
                <a:solidFill>
                  <a:srgbClr val="4C6062"/>
                </a:solidFill>
                <a:latin typeface="微软雅黑" panose="020B0503020204020204" pitchFamily="34" charset="-122"/>
                <a:ea typeface="微软雅黑" panose="020B0503020204020204" pitchFamily="34" charset="-122"/>
              </a:rPr>
              <a:t>[root@Server01 ~]# echo $var1</a:t>
            </a:r>
            <a:endParaRPr lang="en-US" altLang="zh-CN" sz="1200" dirty="0">
              <a:solidFill>
                <a:srgbClr val="4C6062"/>
              </a:solidFill>
              <a:latin typeface="微软雅黑" panose="020B0503020204020204" pitchFamily="34" charset="-122"/>
              <a:ea typeface="微软雅黑" panose="020B0503020204020204" pitchFamily="34" charset="-122"/>
            </a:endParaRPr>
          </a:p>
          <a:p>
            <a:pPr marL="1562735" lvl="2"/>
            <a:r>
              <a:rPr lang="en-US" altLang="zh-CN" sz="1200" dirty="0">
                <a:solidFill>
                  <a:srgbClr val="4C6062"/>
                </a:solidFill>
                <a:latin typeface="微软雅黑" panose="020B0503020204020204" pitchFamily="34" charset="-122"/>
                <a:ea typeface="微软雅黑" panose="020B0503020204020204" pitchFamily="34" charset="-122"/>
              </a:rPr>
              <a:t>Linux</a:t>
            </a:r>
            <a:endParaRPr lang="en-US" altLang="zh-CN" sz="1200" dirty="0">
              <a:solidFill>
                <a:srgbClr val="4C6062"/>
              </a:solidFill>
              <a:latin typeface="微软雅黑" panose="020B0503020204020204" pitchFamily="34" charset="-122"/>
              <a:ea typeface="微软雅黑" panose="020B0503020204020204" pitchFamily="34" charset="-122"/>
            </a:endParaRPr>
          </a:p>
          <a:p>
            <a:pPr marL="1562735" lvl="2"/>
            <a:r>
              <a:rPr lang="en-US" altLang="zh-CN" sz="1200" dirty="0">
                <a:solidFill>
                  <a:srgbClr val="4C6062"/>
                </a:solidFill>
                <a:latin typeface="微软雅黑" panose="020B0503020204020204" pitchFamily="34" charset="-122"/>
                <a:ea typeface="微软雅黑" panose="020B0503020204020204" pitchFamily="34" charset="-122"/>
              </a:rPr>
              <a:t>[root@Server01 ~]# echo $var2</a:t>
            </a:r>
            <a:endParaRPr lang="en-US" altLang="zh-CN" sz="1200" dirty="0">
              <a:solidFill>
                <a:srgbClr val="4C6062"/>
              </a:solidFill>
              <a:latin typeface="微软雅黑" panose="020B0503020204020204" pitchFamily="34" charset="-122"/>
              <a:ea typeface="微软雅黑" panose="020B0503020204020204" pitchFamily="34" charset="-122"/>
            </a:endParaRPr>
          </a:p>
          <a:p>
            <a:pPr marL="1562735" lvl="2"/>
            <a:r>
              <a:rPr lang="en-US" altLang="zh-CN" sz="1200" dirty="0" err="1">
                <a:solidFill>
                  <a:srgbClr val="4C6062"/>
                </a:solidFill>
                <a:latin typeface="微软雅黑" panose="020B0503020204020204" pitchFamily="34" charset="-122"/>
                <a:ea typeface="微软雅黑" panose="020B0503020204020204" pitchFamily="34" charset="-122"/>
              </a:rPr>
              <a:t>unix</a:t>
            </a:r>
            <a:endParaRPr lang="en-US" altLang="zh-CN" sz="12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993776" y="4801234"/>
            <a:ext cx="10119794" cy="1689735"/>
          </a:xfrm>
          <a:prstGeom prst="rect">
            <a:avLst/>
          </a:prstGeom>
        </p:spPr>
      </p:pic>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shell</a:t>
            </a:r>
            <a:r>
              <a:rPr lang="zh-CN" altLang="en-US" dirty="0"/>
              <a:t>变量的作用域</a:t>
            </a:r>
            <a:endParaRPr lang="zh-CN" altLang="en-US" dirty="0"/>
          </a:p>
        </p:txBody>
      </p:sp>
      <p:sp>
        <p:nvSpPr>
          <p:cNvPr id="2" name="文本框 1"/>
          <p:cNvSpPr txBox="1"/>
          <p:nvPr/>
        </p:nvSpPr>
        <p:spPr>
          <a:xfrm>
            <a:off x="917576" y="1570517"/>
            <a:ext cx="10363200" cy="5208605"/>
          </a:xfrm>
          <a:prstGeom prst="rect">
            <a:avLst/>
          </a:prstGeom>
          <a:noFill/>
        </p:spPr>
        <p:txBody>
          <a:bodyPr wrap="square" rtlCol="0" anchor="t">
            <a:spAutoFit/>
          </a:bodyPr>
          <a:lstStyle/>
          <a:p>
            <a:pPr lvl="1"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显示当前</a:t>
            </a:r>
            <a:r>
              <a:rPr lang="en-US" altLang="zh-CN" sz="1200" dirty="0">
                <a:solidFill>
                  <a:srgbClr val="4C6062"/>
                </a:solidFill>
                <a:latin typeface="微软雅黑" panose="020B0503020204020204" pitchFamily="34" charset="-122"/>
                <a:ea typeface="微软雅黑" panose="020B0503020204020204" pitchFamily="34" charset="-122"/>
              </a:rPr>
              <a:t>shell</a:t>
            </a:r>
            <a:r>
              <a:rPr lang="zh-CN" altLang="en-US" sz="1200" dirty="0">
                <a:solidFill>
                  <a:srgbClr val="4C6062"/>
                </a:solidFill>
                <a:latin typeface="微软雅黑" panose="020B0503020204020204" pitchFamily="34" charset="-122"/>
                <a:ea typeface="微软雅黑" panose="020B0503020204020204" pitchFamily="34" charset="-122"/>
              </a:rPr>
              <a:t>的</a:t>
            </a:r>
            <a:r>
              <a:rPr lang="en-US" altLang="zh-CN" sz="1200" dirty="0">
                <a:solidFill>
                  <a:srgbClr val="4C6062"/>
                </a:solidFill>
                <a:latin typeface="微软雅黑" panose="020B0503020204020204" pitchFamily="34" charset="-122"/>
                <a:ea typeface="微软雅黑" panose="020B0503020204020204" pitchFamily="34" charset="-122"/>
              </a:rPr>
              <a:t>PID</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43992</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[root@Server01 ~]#</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调用子</a:t>
            </a:r>
            <a:r>
              <a:rPr lang="en-US" altLang="zh-CN" sz="1200" dirty="0">
                <a:solidFill>
                  <a:srgbClr val="4C6062"/>
                </a:solidFill>
                <a:latin typeface="微软雅黑" panose="020B0503020204020204" pitchFamily="34" charset="-122"/>
                <a:ea typeface="微软雅黑" panose="020B0503020204020204" pitchFamily="34" charset="-122"/>
              </a:rPr>
              <a:t>shell</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[root@Server01 ~]# bash</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显示当前</a:t>
            </a:r>
            <a:r>
              <a:rPr lang="en-US" altLang="zh-CN" sz="1200" dirty="0">
                <a:solidFill>
                  <a:srgbClr val="4C6062"/>
                </a:solidFill>
                <a:latin typeface="微软雅黑" panose="020B0503020204020204" pitchFamily="34" charset="-122"/>
                <a:ea typeface="微软雅黑" panose="020B0503020204020204" pitchFamily="34" charset="-122"/>
              </a:rPr>
              <a:t>shell</a:t>
            </a:r>
            <a:r>
              <a:rPr lang="zh-CN" altLang="en-US" sz="1200" dirty="0">
                <a:solidFill>
                  <a:srgbClr val="4C6062"/>
                </a:solidFill>
                <a:latin typeface="微软雅黑" panose="020B0503020204020204" pitchFamily="34" charset="-122"/>
                <a:ea typeface="微软雅黑" panose="020B0503020204020204" pitchFamily="34" charset="-122"/>
              </a:rPr>
              <a:t>的</a:t>
            </a:r>
            <a:r>
              <a:rPr lang="en-US" altLang="zh-CN" sz="1200" dirty="0">
                <a:solidFill>
                  <a:srgbClr val="4C6062"/>
                </a:solidFill>
                <a:latin typeface="微软雅黑" panose="020B0503020204020204" pitchFamily="34" charset="-122"/>
                <a:ea typeface="微软雅黑" panose="020B0503020204020204" pitchFamily="34" charset="-122"/>
              </a:rPr>
              <a:t>PID</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44074                  </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由于</a:t>
            </a:r>
            <a:r>
              <a:rPr lang="en-US" altLang="zh-CN" sz="1200" dirty="0">
                <a:solidFill>
                  <a:srgbClr val="4C6062"/>
                </a:solidFill>
                <a:latin typeface="微软雅黑" panose="020B0503020204020204" pitchFamily="34" charset="-122"/>
                <a:ea typeface="微软雅黑" panose="020B0503020204020204" pitchFamily="34" charset="-122"/>
              </a:rPr>
              <a:t>var1</a:t>
            </a:r>
            <a:r>
              <a:rPr lang="zh-CN" altLang="en-US" sz="1200" dirty="0">
                <a:solidFill>
                  <a:srgbClr val="4C6062"/>
                </a:solidFill>
                <a:latin typeface="微软雅黑" panose="020B0503020204020204" pitchFamily="34" charset="-122"/>
                <a:ea typeface="微软雅黑" panose="020B0503020204020204" pitchFamily="34" charset="-122"/>
              </a:rPr>
              <a:t>没有被输出，所以在子</a:t>
            </a:r>
            <a:r>
              <a:rPr lang="en-US" altLang="zh-CN" sz="1200" dirty="0">
                <a:solidFill>
                  <a:srgbClr val="4C6062"/>
                </a:solidFill>
                <a:latin typeface="微软雅黑" panose="020B0503020204020204" pitchFamily="34" charset="-122"/>
                <a:ea typeface="微软雅黑" panose="020B0503020204020204" pitchFamily="34" charset="-122"/>
              </a:rPr>
              <a:t>shell</a:t>
            </a:r>
            <a:r>
              <a:rPr lang="zh-CN" altLang="en-US" sz="1200" dirty="0">
                <a:solidFill>
                  <a:srgbClr val="4C6062"/>
                </a:solidFill>
                <a:latin typeface="微软雅黑" panose="020B0503020204020204" pitchFamily="34" charset="-122"/>
                <a:ea typeface="微软雅黑" panose="020B0503020204020204" pitchFamily="34" charset="-122"/>
              </a:rPr>
              <a:t>中已无值</a:t>
            </a:r>
            <a:endParaRPr lang="zh-CN" altLang="en-US"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$var1</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由于</a:t>
            </a:r>
            <a:r>
              <a:rPr lang="en-US" altLang="zh-CN" sz="1200" dirty="0">
                <a:solidFill>
                  <a:srgbClr val="4C6062"/>
                </a:solidFill>
                <a:latin typeface="微软雅黑" panose="020B0503020204020204" pitchFamily="34" charset="-122"/>
                <a:ea typeface="微软雅黑" panose="020B0503020204020204" pitchFamily="34" charset="-122"/>
              </a:rPr>
              <a:t>var2</a:t>
            </a:r>
            <a:r>
              <a:rPr lang="zh-CN" altLang="en-US" sz="1200" dirty="0">
                <a:solidFill>
                  <a:srgbClr val="4C6062"/>
                </a:solidFill>
                <a:latin typeface="微软雅黑" panose="020B0503020204020204" pitchFamily="34" charset="-122"/>
                <a:ea typeface="微软雅黑" panose="020B0503020204020204" pitchFamily="34" charset="-122"/>
              </a:rPr>
              <a:t>被输出，所以在子</a:t>
            </a:r>
            <a:r>
              <a:rPr lang="en-US" altLang="zh-CN" sz="1200" dirty="0">
                <a:solidFill>
                  <a:srgbClr val="4C6062"/>
                </a:solidFill>
                <a:latin typeface="微软雅黑" panose="020B0503020204020204" pitchFamily="34" charset="-122"/>
                <a:ea typeface="微软雅黑" panose="020B0503020204020204" pitchFamily="34" charset="-122"/>
              </a:rPr>
              <a:t>shell</a:t>
            </a:r>
            <a:r>
              <a:rPr lang="zh-CN" altLang="en-US" sz="1200" dirty="0">
                <a:solidFill>
                  <a:srgbClr val="4C6062"/>
                </a:solidFill>
                <a:latin typeface="微软雅黑" panose="020B0503020204020204" pitchFamily="34" charset="-122"/>
                <a:ea typeface="微软雅黑" panose="020B0503020204020204" pitchFamily="34" charset="-122"/>
              </a:rPr>
              <a:t>中仍有值</a:t>
            </a:r>
            <a:endParaRPr lang="zh-CN" altLang="en-US"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$var2</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err="1">
                <a:solidFill>
                  <a:srgbClr val="4C6062"/>
                </a:solidFill>
                <a:latin typeface="微软雅黑" panose="020B0503020204020204" pitchFamily="34" charset="-122"/>
                <a:ea typeface="微软雅黑" panose="020B0503020204020204" pitchFamily="34" charset="-122"/>
              </a:rPr>
              <a:t>unix</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返回主</a:t>
            </a:r>
            <a:r>
              <a:rPr lang="en-US" altLang="zh-CN" sz="1200" dirty="0">
                <a:solidFill>
                  <a:srgbClr val="4C6062"/>
                </a:solidFill>
                <a:latin typeface="微软雅黑" panose="020B0503020204020204" pitchFamily="34" charset="-122"/>
                <a:ea typeface="微软雅黑" panose="020B0503020204020204" pitchFamily="34" charset="-122"/>
              </a:rPr>
              <a:t>shell</a:t>
            </a:r>
            <a:r>
              <a:rPr lang="zh-CN" altLang="en-US" sz="1200" dirty="0">
                <a:solidFill>
                  <a:srgbClr val="4C6062"/>
                </a:solidFill>
                <a:latin typeface="微软雅黑" panose="020B0503020204020204" pitchFamily="34" charset="-122"/>
                <a:ea typeface="微软雅黑" panose="020B0503020204020204" pitchFamily="34" charset="-122"/>
              </a:rPr>
              <a:t>，并显示变量的值</a:t>
            </a:r>
            <a:endParaRPr lang="zh-CN" altLang="en-US"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[root@Server01 ~]# exit</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43992</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$var1</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Linux</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a:solidFill>
                  <a:srgbClr val="4C6062"/>
                </a:solidFill>
                <a:latin typeface="微软雅黑" panose="020B0503020204020204" pitchFamily="34" charset="-122"/>
                <a:ea typeface="微软雅黑" panose="020B0503020204020204" pitchFamily="34" charset="-122"/>
              </a:rPr>
              <a:t>[root@Server01 ~]# echo $var2</a:t>
            </a:r>
            <a:endParaRPr lang="en-US" altLang="zh-CN" sz="1200" dirty="0">
              <a:solidFill>
                <a:srgbClr val="4C6062"/>
              </a:solidFill>
              <a:latin typeface="微软雅黑" panose="020B0503020204020204" pitchFamily="34" charset="-122"/>
              <a:ea typeface="微软雅黑" panose="020B0503020204020204" pitchFamily="34" charset="-122"/>
            </a:endParaRPr>
          </a:p>
          <a:p>
            <a:pPr lvl="1" indent="457200"/>
            <a:r>
              <a:rPr lang="en-US" altLang="zh-CN" sz="1200" dirty="0" err="1">
                <a:solidFill>
                  <a:srgbClr val="4C6062"/>
                </a:solidFill>
                <a:latin typeface="微软雅黑" panose="020B0503020204020204" pitchFamily="34" charset="-122"/>
                <a:ea typeface="微软雅黑" panose="020B0503020204020204" pitchFamily="34" charset="-122"/>
              </a:rPr>
              <a:t>unix</a:t>
            </a:r>
            <a:endParaRPr lang="en-US" altLang="zh-CN" sz="12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993776" y="1585120"/>
            <a:ext cx="10119794" cy="4417037"/>
          </a:xfrm>
          <a:prstGeom prst="rect">
            <a:avLst/>
          </a:prstGeom>
        </p:spPr>
      </p:pic>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环境变量</a:t>
            </a:r>
            <a:endParaRPr lang="zh-CN" altLang="en-US" dirty="0"/>
          </a:p>
        </p:txBody>
      </p:sp>
      <p:sp>
        <p:nvSpPr>
          <p:cNvPr id="2" name="文本框 1"/>
          <p:cNvSpPr txBox="1"/>
          <p:nvPr/>
        </p:nvSpPr>
        <p:spPr>
          <a:xfrm>
            <a:off x="917576" y="1570517"/>
            <a:ext cx="10363200" cy="4654608"/>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环境变量是指由</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定义和赋初值的</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变量。</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用环境变量来确定查找路径、注册目录、终端类型、终端名称、用户名等。所有环境变量都是全局变量，并可以由用户重新设置。</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不同类型的</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的环境变量有不同的设置方法。在</a:t>
            </a:r>
            <a:r>
              <a:rPr lang="en-US" altLang="zh-CN" sz="2000" dirty="0">
                <a:solidFill>
                  <a:srgbClr val="4C6062"/>
                </a:solidFill>
                <a:latin typeface="微软雅黑" panose="020B0503020204020204" pitchFamily="34" charset="-122"/>
                <a:ea typeface="微软雅黑" panose="020B0503020204020204" pitchFamily="34" charset="-122"/>
              </a:rPr>
              <a:t>bash</a:t>
            </a:r>
            <a:r>
              <a:rPr lang="zh-CN" altLang="en-US" sz="2000" dirty="0">
                <a:solidFill>
                  <a:srgbClr val="4C6062"/>
                </a:solidFill>
                <a:latin typeface="微软雅黑" panose="020B0503020204020204" pitchFamily="34" charset="-122"/>
                <a:ea typeface="微软雅黑" panose="020B0503020204020204" pitchFamily="34" charset="-122"/>
              </a:rPr>
              <a:t>中，设置环境变量用</a:t>
            </a:r>
            <a:r>
              <a:rPr lang="en-US" altLang="zh-CN" sz="2000" dirty="0">
                <a:solidFill>
                  <a:srgbClr val="4C6062"/>
                </a:solidFill>
                <a:latin typeface="微软雅黑" panose="020B0503020204020204" pitchFamily="34" charset="-122"/>
                <a:ea typeface="微软雅黑" panose="020B0503020204020204" pitchFamily="34" charset="-122"/>
              </a:rPr>
              <a:t>set</a:t>
            </a:r>
            <a:r>
              <a:rPr lang="zh-CN" altLang="en-US" sz="2000" dirty="0">
                <a:solidFill>
                  <a:srgbClr val="4C6062"/>
                </a:solidFill>
                <a:latin typeface="微软雅黑" panose="020B0503020204020204" pitchFamily="34" charset="-122"/>
                <a:ea typeface="微软雅黑" panose="020B0503020204020204" pitchFamily="34" charset="-122"/>
              </a:rPr>
              <a:t>命令，命令的格式是：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set</a:t>
            </a:r>
            <a:r>
              <a:rPr lang="zh-CN" altLang="en-US" sz="2000" dirty="0">
                <a:solidFill>
                  <a:srgbClr val="4C6062"/>
                </a:solidFill>
                <a:latin typeface="微软雅黑" panose="020B0503020204020204" pitchFamily="34" charset="-122"/>
                <a:ea typeface="微软雅黑" panose="020B0503020204020204" pitchFamily="34" charset="-122"/>
              </a:rPr>
              <a:t>环境变量</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变量的值</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例如，设置用户的主目录为</a:t>
            </a:r>
            <a:r>
              <a:rPr lang="en-US" altLang="zh-CN" sz="2000" dirty="0">
                <a:solidFill>
                  <a:srgbClr val="4C6062"/>
                </a:solidFill>
                <a:latin typeface="微软雅黑" panose="020B0503020204020204" pitchFamily="34" charset="-122"/>
                <a:ea typeface="微软雅黑" panose="020B0503020204020204" pitchFamily="34" charset="-122"/>
              </a:rPr>
              <a:t>/home/john</a:t>
            </a:r>
            <a:r>
              <a:rPr lang="zh-CN" altLang="en-US" sz="2000" dirty="0">
                <a:solidFill>
                  <a:srgbClr val="4C6062"/>
                </a:solidFill>
                <a:latin typeface="微软雅黑" panose="020B0503020204020204" pitchFamily="34" charset="-122"/>
                <a:ea typeface="微软雅黑" panose="020B0503020204020204" pitchFamily="34" charset="-122"/>
              </a:rPr>
              <a:t>，可以用以下命令：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[root@Server01 ~]# set HOME=/home/john</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993776" y="4801235"/>
            <a:ext cx="10119794" cy="533560"/>
          </a:xfrm>
          <a:prstGeom prst="rect">
            <a:avLst/>
          </a:prstGeom>
        </p:spPr>
      </p:pic>
      <p:pic>
        <p:nvPicPr>
          <p:cNvPr id="11" name="图片 10"/>
          <p:cNvPicPr>
            <a:picLocks noChangeAspect="1"/>
          </p:cNvPicPr>
          <p:nvPr/>
        </p:nvPicPr>
        <p:blipFill>
          <a:blip r:embed="rId1"/>
          <a:stretch>
            <a:fillRect/>
          </a:stretch>
        </p:blipFill>
        <p:spPr>
          <a:xfrm>
            <a:off x="993776" y="3897821"/>
            <a:ext cx="10119794" cy="533560"/>
          </a:xfrm>
          <a:prstGeom prst="rect">
            <a:avLst/>
          </a:prstGeom>
        </p:spPr>
      </p:pic>
    </p:spTree>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993776" y="2058353"/>
            <a:ext cx="10119794" cy="4157661"/>
          </a:xfrm>
          <a:prstGeom prst="rect">
            <a:avLst/>
          </a:prstGeom>
        </p:spPr>
      </p:pic>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环境变量</a:t>
            </a:r>
            <a:endParaRPr lang="zh-CN" altLang="en-US" dirty="0"/>
          </a:p>
        </p:txBody>
      </p:sp>
      <p:sp>
        <p:nvSpPr>
          <p:cNvPr id="2" name="文本框 1"/>
          <p:cNvSpPr txBox="1"/>
          <p:nvPr/>
        </p:nvSpPr>
        <p:spPr>
          <a:xfrm>
            <a:off x="917576" y="1570517"/>
            <a:ext cx="10363200" cy="4192943"/>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不加任何参数直接使用</a:t>
            </a:r>
            <a:r>
              <a:rPr lang="en-US" altLang="zh-CN" sz="2000" dirty="0">
                <a:solidFill>
                  <a:srgbClr val="4C6062"/>
                </a:solidFill>
                <a:latin typeface="微软雅黑" panose="020B0503020204020204" pitchFamily="34" charset="-122"/>
                <a:ea typeface="微软雅黑" panose="020B0503020204020204" pitchFamily="34" charset="-122"/>
              </a:rPr>
              <a:t>set</a:t>
            </a:r>
            <a:r>
              <a:rPr lang="zh-CN" altLang="en-US" sz="2000" dirty="0">
                <a:solidFill>
                  <a:srgbClr val="4C6062"/>
                </a:solidFill>
                <a:latin typeface="微软雅黑" panose="020B0503020204020204" pitchFamily="34" charset="-122"/>
                <a:ea typeface="微软雅黑" panose="020B0503020204020204" pitchFamily="34" charset="-122"/>
              </a:rPr>
              <a:t>命令可以显示出用户当前所有环境变量的设置，如下所示：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[root@Server01 ~]# set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BASH=/bin/bash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BASHOPTS=checkwinsize:cmdhist:complete_fullquote:expand_aliases:extglob:extquote:force_fignore:globasciiranges:histappend:interactive_comments:progcomp:promptvars:sourcepath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lnSpc>
                <a:spcPct val="150000"/>
              </a:lnSpc>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7576" y="1570517"/>
            <a:ext cx="10363200" cy="5116272"/>
          </a:xfrm>
          <a:prstGeom prst="rect">
            <a:avLst/>
          </a:prstGeom>
          <a:noFill/>
        </p:spPr>
        <p:txBody>
          <a:bodyPr wrap="square" rtlCol="0" anchor="t">
            <a:spAutoFit/>
          </a:bodyPr>
          <a:lstStyle/>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可以看到其中路径</a:t>
            </a:r>
            <a:r>
              <a:rPr lang="en-US" altLang="zh-CN" sz="2000" dirty="0">
                <a:solidFill>
                  <a:srgbClr val="4C6062"/>
                </a:solidFill>
                <a:latin typeface="微软雅黑" panose="020B0503020204020204" pitchFamily="34" charset="-122"/>
                <a:ea typeface="微软雅黑" panose="020B0503020204020204" pitchFamily="34" charset="-122"/>
              </a:rPr>
              <a:t>PATH</a:t>
            </a:r>
            <a:r>
              <a:rPr lang="zh-CN" altLang="en-US" sz="2000" dirty="0">
                <a:solidFill>
                  <a:srgbClr val="4C6062"/>
                </a:solidFill>
                <a:latin typeface="微软雅黑" panose="020B0503020204020204" pitchFamily="34" charset="-122"/>
                <a:ea typeface="微软雅黑" panose="020B0503020204020204" pitchFamily="34" charset="-122"/>
              </a:rPr>
              <a:t>的设置为（使用“</a:t>
            </a:r>
            <a:r>
              <a:rPr lang="en-US" altLang="zh-CN" sz="2000" dirty="0">
                <a:solidFill>
                  <a:srgbClr val="4C6062"/>
                </a:solidFill>
                <a:latin typeface="微软雅黑" panose="020B0503020204020204" pitchFamily="34" charset="-122"/>
                <a:ea typeface="微软雅黑" panose="020B0503020204020204" pitchFamily="34" charset="-122"/>
              </a:rPr>
              <a:t>set  |grep  PATH=”</a:t>
            </a:r>
            <a:r>
              <a:rPr lang="zh-CN" altLang="en-US" sz="2000" dirty="0">
                <a:solidFill>
                  <a:srgbClr val="4C6062"/>
                </a:solidFill>
                <a:latin typeface="微软雅黑" panose="020B0503020204020204" pitchFamily="34" charset="-122"/>
                <a:ea typeface="微软雅黑" panose="020B0503020204020204" pitchFamily="34" charset="-122"/>
              </a:rPr>
              <a:t>命令过滤需要的内容）：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de-DE" altLang="zh-CN" sz="2000" dirty="0">
                <a:solidFill>
                  <a:srgbClr val="4C6062"/>
                </a:solidFill>
                <a:latin typeface="微软雅黑" panose="020B0503020204020204" pitchFamily="34" charset="-122"/>
                <a:ea typeface="微软雅黑" panose="020B0503020204020204" pitchFamily="34" charset="-122"/>
              </a:rPr>
              <a:t>PATH=/usr/local/sbin:/usr/sbin:/usr/local/bin:/usr/bin:/bin:/root/bin</a:t>
            </a:r>
            <a:endParaRPr lang="de-DE"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总共有</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个目录，</a:t>
            </a:r>
            <a:r>
              <a:rPr lang="en-US" altLang="zh-CN" sz="2000" dirty="0">
                <a:solidFill>
                  <a:srgbClr val="4C6062"/>
                </a:solidFill>
                <a:latin typeface="微软雅黑" panose="020B0503020204020204" pitchFamily="34" charset="-122"/>
                <a:ea typeface="微软雅黑" panose="020B0503020204020204" pitchFamily="34" charset="-122"/>
              </a:rPr>
              <a:t>bash</a:t>
            </a:r>
            <a:r>
              <a:rPr lang="zh-CN" altLang="en-US" sz="2000" dirty="0">
                <a:solidFill>
                  <a:srgbClr val="4C6062"/>
                </a:solidFill>
                <a:latin typeface="微软雅黑" panose="020B0503020204020204" pitchFamily="34" charset="-122"/>
                <a:ea typeface="微软雅黑" panose="020B0503020204020204" pitchFamily="34" charset="-122"/>
              </a:rPr>
              <a:t>会在这些目录中依次搜索用户输入的命令的可执行文件。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在环境变量前面加上 </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符号，表示引用环境变量的值，例如：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[root@Server01 ~]# cd  $HOME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上述命令将把目录切换到用户的主目录。</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当修改</a:t>
            </a:r>
            <a:r>
              <a:rPr lang="en-US" altLang="zh-CN" sz="2000" dirty="0">
                <a:solidFill>
                  <a:srgbClr val="4C6062"/>
                </a:solidFill>
                <a:latin typeface="微软雅黑" panose="020B0503020204020204" pitchFamily="34" charset="-122"/>
                <a:ea typeface="微软雅黑" panose="020B0503020204020204" pitchFamily="34" charset="-122"/>
              </a:rPr>
              <a:t>PATH</a:t>
            </a:r>
            <a:r>
              <a:rPr lang="zh-CN" altLang="en-US" sz="2000" dirty="0">
                <a:solidFill>
                  <a:srgbClr val="4C6062"/>
                </a:solidFill>
                <a:latin typeface="微软雅黑" panose="020B0503020204020204" pitchFamily="34" charset="-122"/>
                <a:ea typeface="微软雅黑" panose="020B0503020204020204" pitchFamily="34" charset="-122"/>
              </a:rPr>
              <a:t>变量时，例如，将一个路径</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zh-CN" altLang="en-US" sz="2000" dirty="0">
                <a:solidFill>
                  <a:srgbClr val="4C6062"/>
                </a:solidFill>
                <a:latin typeface="微软雅黑" panose="020B0503020204020204" pitchFamily="34" charset="-122"/>
                <a:ea typeface="微软雅黑" panose="020B0503020204020204" pitchFamily="34" charset="-122"/>
              </a:rPr>
              <a:t>加到</a:t>
            </a:r>
            <a:r>
              <a:rPr lang="en-US" altLang="zh-CN" sz="2000" dirty="0">
                <a:solidFill>
                  <a:srgbClr val="4C6062"/>
                </a:solidFill>
                <a:latin typeface="微软雅黑" panose="020B0503020204020204" pitchFamily="34" charset="-122"/>
                <a:ea typeface="微软雅黑" panose="020B0503020204020204" pitchFamily="34" charset="-122"/>
              </a:rPr>
              <a:t>PATH</a:t>
            </a:r>
            <a:r>
              <a:rPr lang="zh-CN" altLang="en-US" sz="2000" dirty="0">
                <a:solidFill>
                  <a:srgbClr val="4C6062"/>
                </a:solidFill>
                <a:latin typeface="微软雅黑" panose="020B0503020204020204" pitchFamily="34" charset="-122"/>
                <a:ea typeface="微软雅黑" panose="020B0503020204020204" pitchFamily="34" charset="-122"/>
              </a:rPr>
              <a:t>变量前，应设置为：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[root@Server01 ~]# PATH=/</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:$PATH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993776" y="3429793"/>
            <a:ext cx="10119794" cy="533401"/>
          </a:xfrm>
          <a:prstGeom prst="rect">
            <a:avLst/>
          </a:prstGeom>
        </p:spPr>
      </p:pic>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环境变量</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993776" y="2127270"/>
            <a:ext cx="10119794" cy="487678"/>
          </a:xfrm>
          <a:prstGeom prst="rect">
            <a:avLst/>
          </a:prstGeom>
        </p:spPr>
      </p:pic>
      <p:pic>
        <p:nvPicPr>
          <p:cNvPr id="13" name="图片 12"/>
          <p:cNvPicPr>
            <a:picLocks noChangeAspect="1"/>
          </p:cNvPicPr>
          <p:nvPr/>
        </p:nvPicPr>
        <p:blipFill>
          <a:blip r:embed="rId1"/>
          <a:stretch>
            <a:fillRect/>
          </a:stretch>
        </p:blipFill>
        <p:spPr>
          <a:xfrm>
            <a:off x="999128" y="4784729"/>
            <a:ext cx="10119794" cy="533401"/>
          </a:xfrm>
          <a:prstGeom prst="rect">
            <a:avLst/>
          </a:prstGeom>
        </p:spPr>
      </p:pic>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7576" y="1570517"/>
            <a:ext cx="10363200" cy="4654608"/>
          </a:xfrm>
          <a:prstGeom prst="rect">
            <a:avLst/>
          </a:prstGeom>
          <a:noFill/>
        </p:spPr>
        <p:txBody>
          <a:bodyPr wrap="square" rtlCol="0" anchor="t">
            <a:spAutoFit/>
          </a:bodyPr>
          <a:lstStyle/>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环境依赖于多个文件的设置。</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环境设置文件有两种，一种是系统环境设置文件，另一种是个人环境设置文件。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）系统中的用户环境设置文件。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登录环境设置文件：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/profile</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）用户设置的环境设置文件。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登录环境设置文件：</a:t>
            </a:r>
            <a:r>
              <a:rPr lang="en-US" altLang="zh-CN" sz="2000" dirty="0">
                <a:solidFill>
                  <a:srgbClr val="4C6062"/>
                </a:solidFill>
                <a:latin typeface="微软雅黑" panose="020B0503020204020204" pitchFamily="34" charset="-122"/>
                <a:ea typeface="微软雅黑" panose="020B0503020204020204" pitchFamily="34" charset="-122"/>
              </a:rPr>
              <a:t>$HOME/.</a:t>
            </a:r>
            <a:r>
              <a:rPr lang="en-US" altLang="zh-CN" sz="2000" dirty="0" err="1">
                <a:solidFill>
                  <a:srgbClr val="4C6062"/>
                </a:solidFill>
                <a:latin typeface="微软雅黑" panose="020B0503020204020204" pitchFamily="34" charset="-122"/>
                <a:ea typeface="微软雅黑" panose="020B0503020204020204" pitchFamily="34" charset="-122"/>
              </a:rPr>
              <a:t>bash_profile</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非登录环境设置文件：</a:t>
            </a:r>
            <a:r>
              <a:rPr lang="en-US" altLang="zh-CN" sz="2000" dirty="0">
                <a:solidFill>
                  <a:srgbClr val="4C6062"/>
                </a:solidFill>
                <a:latin typeface="微软雅黑" panose="020B0503020204020204" pitchFamily="34" charset="-122"/>
                <a:ea typeface="微软雅黑" panose="020B0503020204020204" pitchFamily="34" charset="-122"/>
              </a:rPr>
              <a:t>$HOME/.</a:t>
            </a:r>
            <a:r>
              <a:rPr lang="en-US" altLang="zh-CN" sz="2000" dirty="0" err="1">
                <a:solidFill>
                  <a:srgbClr val="4C6062"/>
                </a:solidFill>
                <a:latin typeface="微软雅黑" panose="020B0503020204020204" pitchFamily="34" charset="-122"/>
                <a:ea typeface="微软雅黑" panose="020B0503020204020204" pitchFamily="34" charset="-122"/>
              </a:rPr>
              <a:t>bashrc</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工作环境设置文件</a:t>
            </a:r>
            <a:endParaRPr lang="zh-CN" altLang="en-US"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743994"/>
            <a:ext cx="225194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项目设计与准备</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项目实施</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4"/>
            <a:ext cx="79628" cy="2915920"/>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项目设计与准备</a:t>
            </a:r>
            <a:endParaRPr lang="zh-CN" altLang="en-US" b="0" dirty="0"/>
          </a:p>
        </p:txBody>
      </p:sp>
      <p:sp>
        <p:nvSpPr>
          <p:cNvPr id="2" name="文本框 1"/>
          <p:cNvSpPr txBox="1"/>
          <p:nvPr/>
        </p:nvSpPr>
        <p:spPr>
          <a:xfrm>
            <a:off x="928187" y="1570517"/>
            <a:ext cx="10276388" cy="2346283"/>
          </a:xfrm>
          <a:prstGeom prst="rect">
            <a:avLst/>
          </a:prstGeom>
          <a:noFill/>
        </p:spPr>
        <p:txBody>
          <a:bodyPr wrap="square" rtlCol="0" anchor="t">
            <a:spAutoFit/>
          </a:bodyPr>
          <a:lstStyle/>
          <a:p>
            <a:pPr indent="266700" algn="just">
              <a:lnSpc>
                <a:spcPct val="150000"/>
              </a:lnSpc>
            </a:pPr>
            <a:r>
              <a:rPr lang="zh-CN" altLang="en-US" sz="2000" kern="100" dirty="0">
                <a:effectLst/>
                <a:latin typeface="+mn-ea"/>
              </a:rPr>
              <a:t>本项目要用到</a:t>
            </a:r>
            <a:r>
              <a:rPr lang="en-US" altLang="zh-CN" sz="2000" kern="100" dirty="0">
                <a:effectLst/>
                <a:latin typeface="+mn-ea"/>
              </a:rPr>
              <a:t>Server01</a:t>
            </a:r>
            <a:r>
              <a:rPr lang="zh-CN" altLang="en-US" sz="2000" kern="100" dirty="0">
                <a:effectLst/>
                <a:latin typeface="+mn-ea"/>
              </a:rPr>
              <a:t>，完成的任务如下。</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1</a:t>
            </a:r>
            <a:r>
              <a:rPr lang="zh-CN" altLang="en-US" sz="2000" kern="100" dirty="0">
                <a:effectLst/>
                <a:latin typeface="+mn-ea"/>
              </a:rPr>
              <a:t>）理解命令运行的判断依据</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2</a:t>
            </a:r>
            <a:r>
              <a:rPr lang="zh-CN" altLang="en-US" sz="2000" kern="100" dirty="0">
                <a:effectLst/>
                <a:latin typeface="+mn-ea"/>
              </a:rPr>
              <a:t>）掌握</a:t>
            </a:r>
            <a:r>
              <a:rPr lang="en-US" altLang="zh-CN" sz="2000" kern="100" dirty="0">
                <a:effectLst/>
                <a:latin typeface="+mn-ea"/>
              </a:rPr>
              <a:t>grep</a:t>
            </a:r>
            <a:r>
              <a:rPr lang="zh-CN" altLang="en-US" sz="2000" kern="100" dirty="0">
                <a:effectLst/>
                <a:latin typeface="+mn-ea"/>
              </a:rPr>
              <a:t>的高级用法</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3</a:t>
            </a:r>
            <a:r>
              <a:rPr lang="zh-CN" altLang="en-US" sz="2000" kern="100" dirty="0">
                <a:effectLst/>
                <a:latin typeface="+mn-ea"/>
              </a:rPr>
              <a:t>）掌握正则表示法</a:t>
            </a:r>
            <a:endParaRPr lang="zh-CN" altLang="en-US" sz="2000" kern="100" dirty="0">
              <a:effectLst/>
              <a:latin typeface="+mn-ea"/>
            </a:endParaRPr>
          </a:p>
          <a:p>
            <a:pPr indent="266700" algn="just">
              <a:lnSpc>
                <a:spcPct val="150000"/>
              </a:lnSpc>
            </a:pPr>
            <a:r>
              <a:rPr lang="zh-CN" altLang="en-US" sz="2000" kern="100" dirty="0">
                <a:effectLst/>
                <a:latin typeface="+mn-ea"/>
              </a:rPr>
              <a:t>（</a:t>
            </a:r>
            <a:r>
              <a:rPr lang="en-US" altLang="zh-CN" sz="2000" kern="100" dirty="0">
                <a:effectLst/>
                <a:latin typeface="+mn-ea"/>
              </a:rPr>
              <a:t>4</a:t>
            </a:r>
            <a:r>
              <a:rPr lang="zh-CN" altLang="en-US" sz="2000" kern="100" dirty="0">
                <a:effectLst/>
                <a:latin typeface="+mn-ea"/>
              </a:rPr>
              <a:t>）学会使用重定向和管道命令</a:t>
            </a:r>
            <a:endParaRPr lang="zh-CN" altLang="en-US"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能力</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197507"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CAPACITY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要求</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sp>
        <p:nvSpPr>
          <p:cNvPr id="302" name="Freeform 706"/>
          <p:cNvSpPr/>
          <p:nvPr/>
        </p:nvSpPr>
        <p:spPr bwMode="auto">
          <a:xfrm>
            <a:off x="5620837" y="1835194"/>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303" name="Freeform 707"/>
          <p:cNvSpPr/>
          <p:nvPr/>
        </p:nvSpPr>
        <p:spPr bwMode="auto">
          <a:xfrm>
            <a:off x="5620837" y="2847181"/>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04" name="Freeform 708"/>
          <p:cNvSpPr/>
          <p:nvPr/>
        </p:nvSpPr>
        <p:spPr bwMode="auto">
          <a:xfrm>
            <a:off x="5620837" y="3990181"/>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306" name="文本框 335"/>
          <p:cNvSpPr txBox="1"/>
          <p:nvPr/>
        </p:nvSpPr>
        <p:spPr>
          <a:xfrm>
            <a:off x="6099175" y="1922842"/>
            <a:ext cx="5105400" cy="430182"/>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了解</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的强大功能和</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的命令解释过程</a:t>
            </a:r>
            <a:endParaRPr lang="zh-CN" altLang="zh-CN" sz="1800" kern="100" spc="10" dirty="0">
              <a:effectLst/>
              <a:latin typeface="Times New Roman" panose="02020603050405020304" pitchFamily="18" charset="0"/>
              <a:ea typeface="方正书宋简体"/>
            </a:endParaRPr>
          </a:p>
        </p:txBody>
      </p:sp>
      <p:sp>
        <p:nvSpPr>
          <p:cNvPr id="310" name="文本框 335"/>
          <p:cNvSpPr txBox="1"/>
          <p:nvPr/>
        </p:nvSpPr>
        <p:spPr>
          <a:xfrm>
            <a:off x="6099175" y="2923220"/>
            <a:ext cx="35052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grep</a:t>
            </a:r>
            <a:r>
              <a:rPr lang="zh-CN" altLang="en-US" sz="2000" dirty="0">
                <a:solidFill>
                  <a:srgbClr val="4C6062"/>
                </a:solidFill>
                <a:latin typeface="微软雅黑" panose="020B0503020204020204" pitchFamily="34" charset="-122"/>
                <a:ea typeface="微软雅黑" panose="020B0503020204020204" pitchFamily="34" charset="-122"/>
              </a:rPr>
              <a:t>的高级用法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1" name="文本框 335"/>
          <p:cNvSpPr txBox="1"/>
          <p:nvPr/>
        </p:nvSpPr>
        <p:spPr>
          <a:xfrm>
            <a:off x="6099176" y="4066220"/>
            <a:ext cx="31242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掌握正则表示法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Freeform 708"/>
          <p:cNvSpPr/>
          <p:nvPr/>
        </p:nvSpPr>
        <p:spPr bwMode="auto">
          <a:xfrm>
            <a:off x="5610157" y="5024216"/>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zh-CN" altLang="en-US"/>
          </a:p>
        </p:txBody>
      </p:sp>
      <p:sp>
        <p:nvSpPr>
          <p:cNvPr id="26" name="文本框 335"/>
          <p:cNvSpPr txBox="1"/>
          <p:nvPr/>
        </p:nvSpPr>
        <p:spPr>
          <a:xfrm>
            <a:off x="6111874" y="5056820"/>
            <a:ext cx="3946205"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学会使用重定向和管道的方法</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066429" y="3485577"/>
            <a:ext cx="177263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a:t>
            </a:r>
            <a:r>
              <a:rPr lang="zh-CN" altLang="en-US" sz="1900" dirty="0">
                <a:solidFill>
                  <a:schemeClr val="bg1"/>
                </a:solidFill>
                <a:latin typeface="Microsoft YaHei UI" panose="020B0503020204020204" pitchFamily="18" charset="-122"/>
                <a:ea typeface="微软雅黑" panose="020B0503020204020204" pitchFamily="34" charset="-122"/>
              </a:rPr>
              <a:t>实施</a:t>
            </a:r>
            <a:endParaRPr lang="zh-CN" altLang="en-US" sz="1900" dirty="0">
              <a:solidFill>
                <a:schemeClr val="bg1"/>
              </a:solidFill>
              <a:latin typeface="Microsoft YaHei UI" panose="020B0503020204020204" pitchFamily="18" charset="-122"/>
              <a:ea typeface="微软雅黑" panose="020B0503020204020204" pitchFamily="34" charset="-122"/>
            </a:endParaRPr>
          </a:p>
        </p:txBody>
      </p:sp>
      <p:sp>
        <p:nvSpPr>
          <p:cNvPr id="51" name="Freeform 3"/>
          <p:cNvSpPr/>
          <p:nvPr/>
        </p:nvSpPr>
        <p:spPr>
          <a:xfrm>
            <a:off x="4700092" y="1642914"/>
            <a:ext cx="79628" cy="2915920"/>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7-1 </a:t>
            </a:r>
            <a:r>
              <a:rPr lang="zh-CN" altLang="en-US" dirty="0"/>
              <a:t>命令运行的判断依据：</a:t>
            </a:r>
            <a:r>
              <a:rPr lang="en-US" altLang="zh-CN" dirty="0"/>
              <a:t>;</a:t>
            </a:r>
            <a:r>
              <a:rPr lang="zh-CN" altLang="en-US" dirty="0"/>
              <a:t>、</a:t>
            </a:r>
            <a:r>
              <a:rPr lang="en-US" altLang="zh-CN" dirty="0"/>
              <a:t>&amp;&amp;</a:t>
            </a:r>
            <a:r>
              <a:rPr lang="zh-CN" altLang="en-US" dirty="0"/>
              <a:t>、</a:t>
            </a:r>
            <a:r>
              <a:rPr lang="en-US" altLang="zh-CN" dirty="0"/>
              <a:t>||</a:t>
            </a:r>
            <a:endParaRPr lang="zh-CN" altLang="en-US" b="0" dirty="0"/>
          </a:p>
        </p:txBody>
      </p:sp>
      <p:sp>
        <p:nvSpPr>
          <p:cNvPr id="2" name="文本框 1"/>
          <p:cNvSpPr txBox="1"/>
          <p:nvPr/>
        </p:nvSpPr>
        <p:spPr>
          <a:xfrm>
            <a:off x="984793" y="1471587"/>
            <a:ext cx="10128776" cy="511627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IP</a:t>
            </a:r>
            <a:r>
              <a:rPr lang="zh-CN" altLang="en-US" sz="2000" dirty="0">
                <a:solidFill>
                  <a:srgbClr val="4C6062"/>
                </a:solidFill>
                <a:latin typeface="微软雅黑" panose="020B0503020204020204" pitchFamily="34" charset="-122"/>
                <a:ea typeface="微软雅黑" panose="020B0503020204020204" pitchFamily="34" charset="-122"/>
              </a:rPr>
              <a:t>地址为</a:t>
            </a:r>
            <a:r>
              <a:rPr lang="en-US" altLang="zh-CN" sz="2000" dirty="0">
                <a:solidFill>
                  <a:srgbClr val="4C6062"/>
                </a:solidFill>
                <a:latin typeface="微软雅黑" panose="020B0503020204020204" pitchFamily="34" charset="-122"/>
                <a:ea typeface="微软雅黑" panose="020B0503020204020204" pitchFamily="34" charset="-122"/>
              </a:rPr>
              <a:t>192.168.10.1/24</a:t>
            </a:r>
            <a:r>
              <a:rPr lang="zh-CN" altLang="en-US" sz="2000" dirty="0">
                <a:solidFill>
                  <a:srgbClr val="4C6062"/>
                </a:solidFill>
                <a:latin typeface="微软雅黑" panose="020B0503020204020204" pitchFamily="34" charset="-122"/>
                <a:ea typeface="微软雅黑" panose="020B0503020204020204" pitchFamily="34" charset="-122"/>
              </a:rPr>
              <a:t>，计算机的网络连接方式是仅主机模式（</a:t>
            </a:r>
            <a:r>
              <a:rPr lang="en-US" altLang="zh-CN" sz="2000" dirty="0">
                <a:solidFill>
                  <a:srgbClr val="4C6062"/>
                </a:solidFill>
                <a:latin typeface="微软雅黑" panose="020B0503020204020204" pitchFamily="34" charset="-122"/>
                <a:ea typeface="微软雅黑" panose="020B0503020204020204" pitchFamily="34" charset="-122"/>
              </a:rPr>
              <a:t>VMnet1</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在某些情况下，若想使多条命令一次输入而顺序执行，该如何办呢？</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 </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 </a:t>
            </a:r>
            <a:r>
              <a:rPr lang="en-US" altLang="zh-CN" sz="2000" dirty="0" err="1">
                <a:solidFill>
                  <a:srgbClr val="4C6062"/>
                </a:solidFill>
                <a:latin typeface="微软雅黑" panose="020B0503020204020204" pitchFamily="34" charset="-122"/>
                <a:ea typeface="微软雅黑" panose="020B0503020204020204" pitchFamily="34" charset="-122"/>
              </a:rPr>
              <a:t>cmd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例如在关机的时候希望可以先运行两次</a:t>
            </a:r>
            <a:r>
              <a:rPr lang="en-US" altLang="zh-CN" sz="2000" dirty="0">
                <a:solidFill>
                  <a:srgbClr val="4C6062"/>
                </a:solidFill>
                <a:latin typeface="微软雅黑" panose="020B0503020204020204" pitchFamily="34" charset="-122"/>
                <a:ea typeface="微软雅黑" panose="020B0503020204020204" pitchFamily="34" charset="-122"/>
              </a:rPr>
              <a:t>sync</a:t>
            </a:r>
            <a:r>
              <a:rPr lang="zh-CN" altLang="en-US" sz="2000" dirty="0">
                <a:solidFill>
                  <a:srgbClr val="4C6062"/>
                </a:solidFill>
                <a:latin typeface="微软雅黑" panose="020B0503020204020204" pitchFamily="34" charset="-122"/>
                <a:ea typeface="微软雅黑" panose="020B0503020204020204" pitchFamily="34" charset="-122"/>
              </a:rPr>
              <a:t>同步化写入磁盘后才关机，那么怎么操作呢？</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sync; sync; shutdown -h now</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在命令与命令中间利用分号（</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）来隔开，这样一来，分号前的命令运行完后就会立刻接着运行后面的命令。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84780" y="4496595"/>
            <a:ext cx="10028789" cy="617074"/>
          </a:xfrm>
          <a:prstGeom prst="rect">
            <a:avLst/>
          </a:prstGeom>
        </p:spPr>
      </p:pic>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7-1 </a:t>
            </a:r>
            <a:r>
              <a:rPr lang="zh-CN" altLang="en-US" dirty="0"/>
              <a:t>命令运行的判断依据：</a:t>
            </a:r>
            <a:r>
              <a:rPr lang="en-US" altLang="zh-CN" dirty="0"/>
              <a:t>;</a:t>
            </a:r>
            <a:r>
              <a:rPr lang="zh-CN" altLang="en-US" dirty="0"/>
              <a:t>、</a:t>
            </a:r>
            <a:r>
              <a:rPr lang="en-US" altLang="zh-CN" dirty="0"/>
              <a:t>&amp;&amp;</a:t>
            </a:r>
            <a:r>
              <a:rPr lang="zh-CN" altLang="en-US" dirty="0"/>
              <a:t>、</a:t>
            </a:r>
            <a:r>
              <a:rPr lang="en-US" altLang="zh-CN" dirty="0"/>
              <a:t>||</a:t>
            </a:r>
            <a:endParaRPr lang="zh-CN" altLang="en-US" b="0" dirty="0"/>
          </a:p>
        </p:txBody>
      </p:sp>
      <p:sp>
        <p:nvSpPr>
          <p:cNvPr id="2" name="文本框 1"/>
          <p:cNvSpPr txBox="1"/>
          <p:nvPr/>
        </p:nvSpPr>
        <p:spPr>
          <a:xfrm>
            <a:off x="984793" y="1471587"/>
            <a:ext cx="10128776" cy="157684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（命令回传值）与“</a:t>
            </a:r>
            <a:r>
              <a:rPr lang="en-US" altLang="zh-CN" sz="2000" dirty="0">
                <a:solidFill>
                  <a:srgbClr val="4C6062"/>
                </a:solidFill>
                <a:latin typeface="微软雅黑" panose="020B0503020204020204" pitchFamily="34" charset="-122"/>
                <a:ea typeface="微软雅黑" panose="020B0503020204020204" pitchFamily="34" charset="-122"/>
              </a:rPr>
              <a:t>&amp;&amp;”</a:t>
            </a:r>
            <a:r>
              <a:rPr lang="zh-CN" altLang="en-US" sz="2000" dirty="0">
                <a:solidFill>
                  <a:srgbClr val="4C6062"/>
                </a:solidFill>
                <a:latin typeface="微软雅黑" panose="020B0503020204020204" pitchFamily="34" charset="-122"/>
                <a:ea typeface="微软雅黑" panose="020B0503020204020204" pitchFamily="34" charset="-122"/>
              </a:rPr>
              <a:t>或“</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&amp;&amp;”</a:t>
            </a:r>
            <a:r>
              <a:rPr lang="zh-CN" altLang="en-US" sz="2000" dirty="0">
                <a:solidFill>
                  <a:srgbClr val="4C6062"/>
                </a:solidFill>
                <a:latin typeface="微软雅黑" panose="020B0503020204020204" pitchFamily="34" charset="-122"/>
                <a:ea typeface="微软雅黑" panose="020B0503020204020204" pitchFamily="34" charset="-122"/>
              </a:rPr>
              <a:t>及“</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命令的执行情况说明如下表：</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84780" y="2584119"/>
            <a:ext cx="10028789" cy="2903075"/>
          </a:xfrm>
          <a:prstGeom prst="rect">
            <a:avLst/>
          </a:prstGeom>
        </p:spPr>
      </p:pic>
      <p:graphicFrame>
        <p:nvGraphicFramePr>
          <p:cNvPr id="3" name="表格 2"/>
          <p:cNvGraphicFramePr>
            <a:graphicFrameLocks noGrp="1"/>
          </p:cNvGraphicFramePr>
          <p:nvPr/>
        </p:nvGraphicFramePr>
        <p:xfrm>
          <a:off x="2441575" y="2658492"/>
          <a:ext cx="7315200" cy="2676302"/>
        </p:xfrm>
        <a:graphic>
          <a:graphicData uri="http://schemas.openxmlformats.org/drawingml/2006/table">
            <a:tbl>
              <a:tblPr firstRow="1" firstCol="1" bandRow="1">
                <a:tableStyleId>{5C22544A-7EE6-4342-B048-85BDC9FD1C3A}</a:tableStyleId>
              </a:tblPr>
              <a:tblGrid>
                <a:gridCol w="1836115"/>
                <a:gridCol w="5479085"/>
              </a:tblGrid>
              <a:tr h="508778">
                <a:tc>
                  <a:txBody>
                    <a:bodyPr/>
                    <a:lstStyle/>
                    <a:p>
                      <a:pPr algn="ctr">
                        <a:lnSpc>
                          <a:spcPts val="1600"/>
                        </a:lnSpc>
                        <a:spcBef>
                          <a:spcPts val="120"/>
                        </a:spcBef>
                        <a:spcAft>
                          <a:spcPts val="120"/>
                        </a:spcAft>
                      </a:pPr>
                      <a:r>
                        <a:rPr lang="zh-CN" sz="1600" kern="100">
                          <a:effectLst/>
                        </a:rPr>
                        <a:t>命令执行情况</a:t>
                      </a:r>
                      <a:endParaRPr lang="zh-CN" sz="1600" kern="100">
                        <a:solidFill>
                          <a:srgbClr val="FFFFFF"/>
                        </a:solidFill>
                        <a:effectLst/>
                        <a:latin typeface="方正兰亭黑简体"/>
                        <a:cs typeface="Times New Roman" panose="02020603050405020304" pitchFamily="18" charset="0"/>
                      </a:endParaRPr>
                    </a:p>
                  </a:txBody>
                  <a:tcPr marL="0" marR="0" marT="0" marB="0" anchor="ctr"/>
                </a:tc>
                <a:tc>
                  <a:txBody>
                    <a:bodyPr/>
                    <a:lstStyle/>
                    <a:p>
                      <a:pPr algn="ctr">
                        <a:lnSpc>
                          <a:spcPts val="1600"/>
                        </a:lnSpc>
                        <a:spcBef>
                          <a:spcPts val="120"/>
                        </a:spcBef>
                        <a:spcAft>
                          <a:spcPts val="120"/>
                        </a:spcAft>
                      </a:pPr>
                      <a:r>
                        <a:rPr lang="zh-CN" sz="1600" kern="100">
                          <a:effectLst/>
                        </a:rPr>
                        <a:t>说</a:t>
                      </a:r>
                      <a:r>
                        <a:rPr lang="en-US" sz="1600" kern="100">
                          <a:effectLst/>
                        </a:rPr>
                        <a:t>    </a:t>
                      </a:r>
                      <a:r>
                        <a:rPr lang="zh-CN" sz="1600" kern="100">
                          <a:effectLst/>
                        </a:rPr>
                        <a:t>明</a:t>
                      </a:r>
                      <a:endParaRPr lang="zh-CN" sz="1600" kern="100">
                        <a:solidFill>
                          <a:srgbClr val="FFFFFF"/>
                        </a:solidFill>
                        <a:effectLst/>
                        <a:latin typeface="方正兰亭黑简体"/>
                        <a:cs typeface="Times New Roman" panose="02020603050405020304" pitchFamily="18" charset="0"/>
                      </a:endParaRPr>
                    </a:p>
                  </a:txBody>
                  <a:tcPr marL="0" marR="0" marT="0" marB="0" anchor="ctr"/>
                </a:tc>
              </a:tr>
              <a:tr h="1083762">
                <a:tc>
                  <a:txBody>
                    <a:bodyPr/>
                    <a:lstStyle/>
                    <a:p>
                      <a:pPr>
                        <a:lnSpc>
                          <a:spcPts val="1600"/>
                        </a:lnSpc>
                        <a:spcBef>
                          <a:spcPts val="120"/>
                        </a:spcBef>
                        <a:spcAft>
                          <a:spcPts val="120"/>
                        </a:spcAft>
                      </a:pPr>
                      <a:r>
                        <a:rPr lang="en-US" sz="1600" kern="0">
                          <a:effectLst/>
                        </a:rPr>
                        <a:t>cmd1 &amp;&amp; cmd2</a:t>
                      </a:r>
                      <a:endParaRPr lang="zh-CN" sz="16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600" kern="0">
                          <a:effectLst/>
                        </a:rPr>
                        <a:t>若</a:t>
                      </a:r>
                      <a:r>
                        <a:rPr lang="en-US" sz="1600" kern="0">
                          <a:effectLst/>
                        </a:rPr>
                        <a:t>cmd1</a:t>
                      </a:r>
                      <a:r>
                        <a:rPr lang="zh-CN" sz="1600" kern="0">
                          <a:effectLst/>
                        </a:rPr>
                        <a:t>运行完毕且正确运行（</a:t>
                      </a:r>
                      <a:r>
                        <a:rPr lang="en-US" sz="1600" kern="0">
                          <a:effectLst/>
                        </a:rPr>
                        <a:t>$?=0</a:t>
                      </a:r>
                      <a:r>
                        <a:rPr lang="zh-CN" sz="1600" kern="0">
                          <a:effectLst/>
                        </a:rPr>
                        <a:t>），则开始运行</a:t>
                      </a:r>
                      <a:r>
                        <a:rPr lang="en-US" sz="1600" kern="0">
                          <a:effectLst/>
                        </a:rPr>
                        <a:t>cmd2</a:t>
                      </a:r>
                      <a:r>
                        <a:rPr lang="zh-CN" sz="1600" kern="0">
                          <a:effectLst/>
                        </a:rPr>
                        <a:t>；若</a:t>
                      </a:r>
                      <a:r>
                        <a:rPr lang="en-US" sz="1600" kern="0">
                          <a:effectLst/>
                        </a:rPr>
                        <a:t>cmd1</a:t>
                      </a:r>
                      <a:r>
                        <a:rPr lang="zh-CN" sz="1600" kern="0">
                          <a:effectLst/>
                        </a:rPr>
                        <a:t>运行完毕且为错误（</a:t>
                      </a:r>
                      <a:r>
                        <a:rPr lang="en-US" sz="1600" kern="0">
                          <a:effectLst/>
                        </a:rPr>
                        <a:t>$?≠0</a:t>
                      </a:r>
                      <a:r>
                        <a:rPr lang="zh-CN" sz="1600" kern="0">
                          <a:effectLst/>
                        </a:rPr>
                        <a:t>），则</a:t>
                      </a:r>
                      <a:r>
                        <a:rPr lang="en-US" sz="1600" kern="0">
                          <a:effectLst/>
                        </a:rPr>
                        <a:t>cmd2</a:t>
                      </a:r>
                      <a:r>
                        <a:rPr lang="zh-CN" sz="1600" kern="0">
                          <a:effectLst/>
                        </a:rPr>
                        <a:t>不运行</a:t>
                      </a:r>
                      <a:endParaRPr lang="zh-CN" sz="1600" kern="100">
                        <a:effectLst/>
                        <a:latin typeface="Times New Roman" panose="02020603050405020304" pitchFamily="18" charset="0"/>
                        <a:ea typeface="方正书宋简体"/>
                      </a:endParaRPr>
                    </a:p>
                  </a:txBody>
                  <a:tcPr marL="68580" marR="68580" marT="0" marB="0" anchor="ctr"/>
                </a:tc>
              </a:tr>
              <a:tr h="1083762">
                <a:tc>
                  <a:txBody>
                    <a:bodyPr/>
                    <a:lstStyle/>
                    <a:p>
                      <a:pPr>
                        <a:lnSpc>
                          <a:spcPts val="1600"/>
                        </a:lnSpc>
                        <a:spcBef>
                          <a:spcPts val="120"/>
                        </a:spcBef>
                        <a:spcAft>
                          <a:spcPts val="120"/>
                        </a:spcAft>
                      </a:pPr>
                      <a:r>
                        <a:rPr lang="en-US" sz="1600" kern="0">
                          <a:effectLst/>
                        </a:rPr>
                        <a:t>cmd1 || cmd2</a:t>
                      </a:r>
                      <a:endParaRPr lang="zh-CN" sz="16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600" kern="0" dirty="0">
                          <a:effectLst/>
                        </a:rPr>
                        <a:t>若</a:t>
                      </a:r>
                      <a:r>
                        <a:rPr lang="en-US" sz="1600" kern="0" dirty="0">
                          <a:effectLst/>
                        </a:rPr>
                        <a:t>cmd1</a:t>
                      </a:r>
                      <a:r>
                        <a:rPr lang="zh-CN" sz="1600" kern="0" dirty="0">
                          <a:effectLst/>
                        </a:rPr>
                        <a:t>运行完毕且正确运行（</a:t>
                      </a:r>
                      <a:r>
                        <a:rPr lang="en-US" sz="1600" kern="0" dirty="0">
                          <a:effectLst/>
                        </a:rPr>
                        <a:t>$?=0</a:t>
                      </a:r>
                      <a:r>
                        <a:rPr lang="zh-CN" sz="1600" kern="0" dirty="0">
                          <a:effectLst/>
                        </a:rPr>
                        <a:t>），则</a:t>
                      </a:r>
                      <a:r>
                        <a:rPr lang="en-US" sz="1600" kern="0" dirty="0">
                          <a:effectLst/>
                        </a:rPr>
                        <a:t>cmd2</a:t>
                      </a:r>
                      <a:r>
                        <a:rPr lang="zh-CN" sz="1600" kern="0" dirty="0">
                          <a:effectLst/>
                        </a:rPr>
                        <a:t>不运行；若</a:t>
                      </a:r>
                      <a:r>
                        <a:rPr lang="en-US" sz="1600" kern="0" dirty="0">
                          <a:effectLst/>
                        </a:rPr>
                        <a:t>cmd1</a:t>
                      </a:r>
                      <a:r>
                        <a:rPr lang="zh-CN" sz="1600" kern="0" dirty="0">
                          <a:effectLst/>
                        </a:rPr>
                        <a:t>运行完毕且为错误（</a:t>
                      </a:r>
                      <a:r>
                        <a:rPr lang="en-US" sz="1600" kern="0" dirty="0">
                          <a:effectLst/>
                        </a:rPr>
                        <a:t>$?≠0</a:t>
                      </a:r>
                      <a:r>
                        <a:rPr lang="zh-CN" sz="1600" kern="0" dirty="0">
                          <a:effectLst/>
                        </a:rPr>
                        <a:t>），则开始运行</a:t>
                      </a:r>
                      <a:r>
                        <a:rPr lang="en-US" sz="1600" kern="0" dirty="0">
                          <a:effectLst/>
                        </a:rPr>
                        <a:t>cmd2</a:t>
                      </a:r>
                      <a:endParaRPr lang="zh-CN" sz="1600" kern="100" dirty="0">
                        <a:effectLst/>
                        <a:latin typeface="Times New Roman" panose="02020603050405020304" pitchFamily="18" charset="0"/>
                        <a:ea typeface="方正书宋简体"/>
                      </a:endParaRPr>
                    </a:p>
                  </a:txBody>
                  <a:tcPr marL="68580" marR="68580" marT="0" marB="0" anchor="ctr"/>
                </a:tc>
              </a:tr>
            </a:tbl>
          </a:graphicData>
        </a:graphic>
      </p:graphicFrame>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7-1 </a:t>
            </a:r>
            <a:r>
              <a:rPr lang="zh-CN" altLang="en-US" dirty="0"/>
              <a:t>命令运行的判断依据：</a:t>
            </a:r>
            <a:r>
              <a:rPr lang="en-US" altLang="zh-CN" dirty="0"/>
              <a:t>;</a:t>
            </a:r>
            <a:r>
              <a:rPr lang="zh-CN" altLang="en-US" dirty="0"/>
              <a:t>、</a:t>
            </a:r>
            <a:r>
              <a:rPr lang="en-US" altLang="zh-CN" dirty="0"/>
              <a:t>&amp;&amp;</a:t>
            </a:r>
            <a:r>
              <a:rPr lang="zh-CN" altLang="en-US" dirty="0"/>
              <a:t>、</a:t>
            </a:r>
            <a:r>
              <a:rPr lang="en-US" altLang="zh-CN" dirty="0"/>
              <a:t>||</a:t>
            </a:r>
            <a:endParaRPr lang="zh-CN" altLang="en-US" b="0" dirty="0"/>
          </a:p>
        </p:txBody>
      </p:sp>
      <p:sp>
        <p:nvSpPr>
          <p:cNvPr id="2" name="文本框 1"/>
          <p:cNvSpPr txBox="1"/>
          <p:nvPr/>
        </p:nvSpPr>
        <p:spPr>
          <a:xfrm>
            <a:off x="984793" y="1471587"/>
            <a:ext cx="10128776" cy="517872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实例说明：要求在某个目录下面创建一个文件。如果该目录存在的话，直接创建这个文件；如果不存在，就不进行创建操作。</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7-1】</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ls</a:t>
            </a:r>
            <a:r>
              <a:rPr lang="zh-CN" altLang="en-US" sz="2000" dirty="0">
                <a:solidFill>
                  <a:srgbClr val="4C6062"/>
                </a:solidFill>
                <a:latin typeface="微软雅黑" panose="020B0503020204020204" pitchFamily="34" charset="-122"/>
                <a:ea typeface="微软雅黑" panose="020B0503020204020204" pitchFamily="34" charset="-122"/>
              </a:rPr>
              <a:t>查阅目录</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abc</a:t>
            </a:r>
            <a:r>
              <a:rPr lang="zh-CN" altLang="en-US" sz="2000" dirty="0">
                <a:solidFill>
                  <a:srgbClr val="4C6062"/>
                </a:solidFill>
                <a:latin typeface="微软雅黑" panose="020B0503020204020204" pitchFamily="34" charset="-122"/>
                <a:ea typeface="微软雅黑" panose="020B0503020204020204" pitchFamily="34" charset="-122"/>
              </a:rPr>
              <a:t>是否存在，若存在，则用</a:t>
            </a:r>
            <a:r>
              <a:rPr lang="en-US" altLang="zh-CN" sz="2000" dirty="0">
                <a:solidFill>
                  <a:srgbClr val="4C6062"/>
                </a:solidFill>
                <a:latin typeface="微软雅黑" panose="020B0503020204020204" pitchFamily="34" charset="-122"/>
                <a:ea typeface="微软雅黑" panose="020B0503020204020204" pitchFamily="34" charset="-122"/>
              </a:rPr>
              <a:t>touch</a:t>
            </a:r>
            <a:r>
              <a:rPr lang="zh-CN" altLang="en-US" sz="2000" dirty="0">
                <a:solidFill>
                  <a:srgbClr val="4C6062"/>
                </a:solidFill>
                <a:latin typeface="微软雅黑" panose="020B0503020204020204" pitchFamily="34" charset="-122"/>
                <a:ea typeface="微软雅黑" panose="020B0503020204020204" pitchFamily="34" charset="-122"/>
              </a:rPr>
              <a:t>创建</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abc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hehe</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ls /</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abc</a:t>
            </a:r>
            <a:r>
              <a:rPr lang="en-US" altLang="zh-CN" sz="1400" dirty="0">
                <a:solidFill>
                  <a:srgbClr val="4C6062"/>
                </a:solidFill>
                <a:latin typeface="微软雅黑" panose="020B0503020204020204" pitchFamily="34" charset="-122"/>
                <a:ea typeface="微软雅黑" panose="020B0503020204020204" pitchFamily="34" charset="-122"/>
              </a:rPr>
              <a:t> &amp;&amp; touch /</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abc</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hehe</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ls: </a:t>
            </a:r>
            <a:r>
              <a:rPr lang="zh-CN" altLang="en-US" sz="1400" dirty="0">
                <a:solidFill>
                  <a:srgbClr val="4C6062"/>
                </a:solidFill>
                <a:latin typeface="微软雅黑" panose="020B0503020204020204" pitchFamily="34" charset="-122"/>
                <a:ea typeface="微软雅黑" panose="020B0503020204020204" pitchFamily="34" charset="-122"/>
              </a:rPr>
              <a:t>无法访问</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abc</a:t>
            </a:r>
            <a:r>
              <a:rPr lang="en-US" altLang="zh-CN" sz="1400" dirty="0">
                <a:solidFill>
                  <a:srgbClr val="4C6062"/>
                </a:solidFill>
                <a:latin typeface="微软雅黑" panose="020B0503020204020204" pitchFamily="34" charset="-122"/>
                <a:ea typeface="微软雅黑" panose="020B0503020204020204" pitchFamily="34" charset="-122"/>
              </a:rPr>
              <a:t>': </a:t>
            </a:r>
            <a:r>
              <a:rPr lang="zh-CN" altLang="en-US" sz="1400" dirty="0">
                <a:solidFill>
                  <a:srgbClr val="4C6062"/>
                </a:solidFill>
                <a:latin typeface="微软雅黑" panose="020B0503020204020204" pitchFamily="34" charset="-122"/>
                <a:ea typeface="微软雅黑" panose="020B0503020204020204" pitchFamily="34" charset="-122"/>
              </a:rPr>
              <a:t>没有那个文件或目录 </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a:t>
            </a:r>
            <a:r>
              <a:rPr lang="zh-CN" altLang="en-US" sz="1400" dirty="0">
                <a:solidFill>
                  <a:srgbClr val="4C6062"/>
                </a:solidFill>
                <a:latin typeface="微软雅黑" panose="020B0503020204020204" pitchFamily="34" charset="-122"/>
                <a:ea typeface="微软雅黑" panose="020B0503020204020204" pitchFamily="34" charset="-122"/>
              </a:rPr>
              <a:t>说明找不到该目录，但并没有</a:t>
            </a:r>
            <a:r>
              <a:rPr lang="en-US" altLang="zh-CN" sz="1400" dirty="0">
                <a:solidFill>
                  <a:srgbClr val="4C6062"/>
                </a:solidFill>
                <a:latin typeface="微软雅黑" panose="020B0503020204020204" pitchFamily="34" charset="-122"/>
                <a:ea typeface="微软雅黑" panose="020B0503020204020204" pitchFamily="34" charset="-122"/>
              </a:rPr>
              <a:t>touch</a:t>
            </a:r>
            <a:r>
              <a:rPr lang="zh-CN" altLang="en-US" sz="1400" dirty="0">
                <a:solidFill>
                  <a:srgbClr val="4C6062"/>
                </a:solidFill>
                <a:latin typeface="微软雅黑" panose="020B0503020204020204" pitchFamily="34" charset="-122"/>
                <a:ea typeface="微软雅黑" panose="020B0503020204020204" pitchFamily="34" charset="-122"/>
              </a:rPr>
              <a:t>的错误，表示</a:t>
            </a:r>
            <a:r>
              <a:rPr lang="en-US" altLang="zh-CN" sz="1400" dirty="0">
                <a:solidFill>
                  <a:srgbClr val="4C6062"/>
                </a:solidFill>
                <a:latin typeface="微软雅黑" panose="020B0503020204020204" pitchFamily="34" charset="-122"/>
                <a:ea typeface="微软雅黑" panose="020B0503020204020204" pitchFamily="34" charset="-122"/>
              </a:rPr>
              <a:t>touch</a:t>
            </a:r>
            <a:r>
              <a:rPr lang="zh-CN" altLang="en-US" sz="1400" dirty="0">
                <a:solidFill>
                  <a:srgbClr val="4C6062"/>
                </a:solidFill>
                <a:latin typeface="微软雅黑" panose="020B0503020204020204" pitchFamily="34" charset="-122"/>
                <a:ea typeface="微软雅黑" panose="020B0503020204020204" pitchFamily="34" charset="-122"/>
              </a:rPr>
              <a:t>并没有运行</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mkdir</a:t>
            </a:r>
            <a:r>
              <a:rPr lang="en-US" altLang="zh-CN" sz="1400" dirty="0">
                <a:solidFill>
                  <a:srgbClr val="4C6062"/>
                </a:solidFill>
                <a:latin typeface="微软雅黑" panose="020B0503020204020204" pitchFamily="34" charset="-122"/>
                <a:ea typeface="微软雅黑" panose="020B0503020204020204" pitchFamily="34" charset="-122"/>
              </a:rPr>
              <a:t>  /</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abc</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ls  /</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abc</a:t>
            </a:r>
            <a:r>
              <a:rPr lang="en-US" altLang="zh-CN" sz="1400" dirty="0">
                <a:solidFill>
                  <a:srgbClr val="4C6062"/>
                </a:solidFill>
                <a:latin typeface="微软雅黑" panose="020B0503020204020204" pitchFamily="34" charset="-122"/>
                <a:ea typeface="微软雅黑" panose="020B0503020204020204" pitchFamily="34" charset="-122"/>
              </a:rPr>
              <a:t>  &amp;&amp;  touch  /</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abc</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hehe</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ll</a:t>
            </a:r>
            <a:r>
              <a:rPr lang="en-US" altLang="zh-CN" sz="1400" dirty="0">
                <a:solidFill>
                  <a:srgbClr val="4C6062"/>
                </a:solidFill>
                <a:latin typeface="微软雅黑" panose="020B0503020204020204" pitchFamily="34" charset="-122"/>
                <a:ea typeface="微软雅黑" panose="020B0503020204020204" pitchFamily="34" charset="-122"/>
              </a:rPr>
              <a:t>  /</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abc</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pt-BR" altLang="zh-CN" sz="1400" dirty="0">
                <a:solidFill>
                  <a:srgbClr val="4C6062"/>
                </a:solidFill>
                <a:latin typeface="微软雅黑" panose="020B0503020204020204" pitchFamily="34" charset="-122"/>
                <a:ea typeface="微软雅黑" panose="020B0503020204020204" pitchFamily="34" charset="-122"/>
              </a:rPr>
              <a:t>total 0</a:t>
            </a:r>
            <a:endParaRPr lang="pt-BR"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pt-BR" altLang="zh-CN" sz="1400" dirty="0">
                <a:solidFill>
                  <a:srgbClr val="4C6062"/>
                </a:solidFill>
                <a:latin typeface="微软雅黑" panose="020B0503020204020204" pitchFamily="34" charset="-122"/>
                <a:ea typeface="微软雅黑" panose="020B0503020204020204" pitchFamily="34" charset="-122"/>
              </a:rPr>
              <a:t>-rw-r--r-- 1 root root 0  8</a:t>
            </a:r>
            <a:r>
              <a:rPr lang="zh-CN" altLang="pt-BR" sz="1400" dirty="0">
                <a:solidFill>
                  <a:srgbClr val="4C6062"/>
                </a:solidFill>
                <a:latin typeface="微软雅黑" panose="020B0503020204020204" pitchFamily="34" charset="-122"/>
                <a:ea typeface="微软雅黑" panose="020B0503020204020204" pitchFamily="34" charset="-122"/>
              </a:rPr>
              <a:t>月 </a:t>
            </a:r>
            <a:r>
              <a:rPr lang="pt-BR" altLang="zh-CN" sz="1400" dirty="0">
                <a:solidFill>
                  <a:srgbClr val="4C6062"/>
                </a:solidFill>
                <a:latin typeface="微软雅黑" panose="020B0503020204020204" pitchFamily="34" charset="-122"/>
                <a:ea typeface="微软雅黑" panose="020B0503020204020204" pitchFamily="34" charset="-122"/>
              </a:rPr>
              <a:t>24 19:53 hehe</a:t>
            </a:r>
            <a:endParaRPr lang="pt-BR" altLang="zh-CN"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84780" y="3429794"/>
            <a:ext cx="10028789" cy="3174795"/>
          </a:xfrm>
          <a:prstGeom prst="rect">
            <a:avLst/>
          </a:prstGeom>
        </p:spPr>
      </p:pic>
    </p:spTree>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7-1 </a:t>
            </a:r>
            <a:r>
              <a:rPr lang="zh-CN" altLang="en-US" dirty="0"/>
              <a:t>命令运行的判断依据：</a:t>
            </a:r>
            <a:r>
              <a:rPr lang="en-US" altLang="zh-CN" dirty="0"/>
              <a:t>;</a:t>
            </a:r>
            <a:r>
              <a:rPr lang="zh-CN" altLang="en-US" dirty="0"/>
              <a:t>、</a:t>
            </a:r>
            <a:r>
              <a:rPr lang="en-US" altLang="zh-CN" dirty="0"/>
              <a:t>&amp;&amp;</a:t>
            </a:r>
            <a:r>
              <a:rPr lang="zh-CN" altLang="en-US" dirty="0"/>
              <a:t>、</a:t>
            </a:r>
            <a:r>
              <a:rPr lang="en-US" altLang="zh-CN" dirty="0"/>
              <a:t>||</a:t>
            </a:r>
            <a:endParaRPr lang="zh-CN" altLang="en-US" b="0" dirty="0"/>
          </a:p>
        </p:txBody>
      </p:sp>
      <p:sp>
        <p:nvSpPr>
          <p:cNvPr id="2" name="文本框 1"/>
          <p:cNvSpPr txBox="1"/>
          <p:nvPr/>
        </p:nvSpPr>
        <p:spPr>
          <a:xfrm>
            <a:off x="984793" y="1471587"/>
            <a:ext cx="10128776" cy="4962384"/>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上面的例子中，我们还必须手动自行创建目录，很麻烦。能不能自动判断：没有该目录就创建呢？</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7-2】</a:t>
            </a:r>
            <a:r>
              <a:rPr lang="zh-CN" altLang="en-US" sz="2000" dirty="0">
                <a:solidFill>
                  <a:srgbClr val="4C6062"/>
                </a:solidFill>
                <a:latin typeface="微软雅黑" panose="020B0503020204020204" pitchFamily="34" charset="-122"/>
                <a:ea typeface="微软雅黑" panose="020B0503020204020204" pitchFamily="34" charset="-122"/>
              </a:rPr>
              <a:t>测试</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abc</a:t>
            </a:r>
            <a:r>
              <a:rPr lang="zh-CN" altLang="en-US" sz="2000" dirty="0">
                <a:solidFill>
                  <a:srgbClr val="4C6062"/>
                </a:solidFill>
                <a:latin typeface="微软雅黑" panose="020B0503020204020204" pitchFamily="34" charset="-122"/>
                <a:ea typeface="微软雅黑" panose="020B0503020204020204" pitchFamily="34" charset="-122"/>
              </a:rPr>
              <a:t>是否存在，若不存在，则予以创建；若存在，就不做任何事情。</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rm  -r  /</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r>
              <a:rPr lang="en-US" altLang="zh-CN" sz="1800" dirty="0">
                <a:solidFill>
                  <a:srgbClr val="4C6062"/>
                </a:solidFill>
                <a:latin typeface="微软雅黑" panose="020B0503020204020204" pitchFamily="34" charset="-122"/>
                <a:ea typeface="微软雅黑" panose="020B0503020204020204" pitchFamily="34" charset="-122"/>
              </a:rPr>
              <a:t>              &lt;==</a:t>
            </a:r>
            <a:r>
              <a:rPr lang="zh-CN" altLang="en-US" sz="1800" dirty="0">
                <a:solidFill>
                  <a:srgbClr val="4C6062"/>
                </a:solidFill>
                <a:latin typeface="微软雅黑" panose="020B0503020204020204" pitchFamily="34" charset="-122"/>
                <a:ea typeface="微软雅黑" panose="020B0503020204020204" pitchFamily="34" charset="-122"/>
              </a:rPr>
              <a:t>先删除此目录以方便测试</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ls  /</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r>
              <a:rPr lang="en-US" altLang="zh-CN" sz="1800" dirty="0">
                <a:solidFill>
                  <a:srgbClr val="4C6062"/>
                </a:solidFill>
                <a:latin typeface="微软雅黑" panose="020B0503020204020204" pitchFamily="34" charset="-122"/>
                <a:ea typeface="微软雅黑" panose="020B0503020204020204" pitchFamily="34" charset="-122"/>
              </a:rPr>
              <a:t>  ||  </a:t>
            </a:r>
            <a:r>
              <a:rPr lang="en-US" altLang="zh-CN" sz="1800" dirty="0" err="1">
                <a:solidFill>
                  <a:srgbClr val="4C6062"/>
                </a:solidFill>
                <a:latin typeface="微软雅黑" panose="020B0503020204020204" pitchFamily="34" charset="-122"/>
                <a:ea typeface="微软雅黑" panose="020B0503020204020204" pitchFamily="34" charset="-122"/>
              </a:rPr>
              <a:t>mkdir</a:t>
            </a: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ls: </a:t>
            </a:r>
            <a:r>
              <a:rPr lang="zh-CN" altLang="en-US" sz="1800" dirty="0">
                <a:solidFill>
                  <a:srgbClr val="4C6062"/>
                </a:solidFill>
                <a:latin typeface="微软雅黑" panose="020B0503020204020204" pitchFamily="34" charset="-122"/>
                <a:ea typeface="微软雅黑" panose="020B0503020204020204" pitchFamily="34" charset="-122"/>
              </a:rPr>
              <a:t>无法访问</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没有那个文件或目录</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ll</a:t>
            </a: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Total      0             &lt;==</a:t>
            </a:r>
            <a:r>
              <a:rPr lang="zh-CN" altLang="en-US" sz="1800" dirty="0">
                <a:solidFill>
                  <a:srgbClr val="4C6062"/>
                </a:solidFill>
                <a:latin typeface="微软雅黑" panose="020B0503020204020204" pitchFamily="34" charset="-122"/>
                <a:ea typeface="微软雅黑" panose="020B0503020204020204" pitchFamily="34" charset="-122"/>
              </a:rPr>
              <a:t>结果出现了，能访问到该目录，不报错，说明运行了</a:t>
            </a:r>
            <a:r>
              <a:rPr lang="en-US" altLang="zh-CN" sz="1800" dirty="0" err="1">
                <a:solidFill>
                  <a:srgbClr val="4C6062"/>
                </a:solidFill>
                <a:latin typeface="微软雅黑" panose="020B0503020204020204" pitchFamily="34" charset="-122"/>
                <a:ea typeface="微软雅黑" panose="020B0503020204020204" pitchFamily="34" charset="-122"/>
              </a:rPr>
              <a:t>mkdir</a:t>
            </a:r>
            <a:r>
              <a:rPr lang="zh-CN" altLang="en-US" sz="1800" dirty="0">
                <a:solidFill>
                  <a:srgbClr val="4C6062"/>
                </a:solidFill>
                <a:latin typeface="微软雅黑" panose="020B0503020204020204" pitchFamily="34" charset="-122"/>
                <a:ea typeface="微软雅黑" panose="020B0503020204020204" pitchFamily="34" charset="-122"/>
              </a:rPr>
              <a:t>命令</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84780" y="3429794"/>
            <a:ext cx="10028789" cy="2590800"/>
          </a:xfrm>
          <a:prstGeom prst="rect">
            <a:avLst/>
          </a:prstGeom>
        </p:spPr>
      </p:pic>
    </p:spTree>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22575" y="4936202"/>
            <a:ext cx="6464933" cy="159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7-1 </a:t>
            </a:r>
            <a:r>
              <a:rPr lang="zh-CN" altLang="en-US" dirty="0"/>
              <a:t>命令运行的判断依据：</a:t>
            </a:r>
            <a:r>
              <a:rPr lang="en-US" altLang="zh-CN" dirty="0"/>
              <a:t>;</a:t>
            </a:r>
            <a:r>
              <a:rPr lang="zh-CN" altLang="en-US" dirty="0"/>
              <a:t>、</a:t>
            </a:r>
            <a:r>
              <a:rPr lang="en-US" altLang="zh-CN" dirty="0"/>
              <a:t>&amp;&amp;</a:t>
            </a:r>
            <a:r>
              <a:rPr lang="zh-CN" altLang="en-US" dirty="0"/>
              <a:t>、</a:t>
            </a:r>
            <a:r>
              <a:rPr lang="en-US" altLang="zh-CN" dirty="0"/>
              <a:t>||</a:t>
            </a:r>
            <a:endParaRPr lang="zh-CN" altLang="en-US" b="0" dirty="0"/>
          </a:p>
        </p:txBody>
      </p:sp>
      <p:sp>
        <p:nvSpPr>
          <p:cNvPr id="2" name="文本框 1"/>
          <p:cNvSpPr txBox="1"/>
          <p:nvPr/>
        </p:nvSpPr>
        <p:spPr>
          <a:xfrm>
            <a:off x="984793" y="1471587"/>
            <a:ext cx="10128776" cy="380822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7-3】</a:t>
            </a:r>
            <a:r>
              <a:rPr lang="zh-CN" altLang="en-US" sz="2000" dirty="0">
                <a:solidFill>
                  <a:srgbClr val="4C6062"/>
                </a:solidFill>
                <a:latin typeface="微软雅黑" panose="020B0503020204020204" pitchFamily="34" charset="-122"/>
                <a:ea typeface="微软雅黑" panose="020B0503020204020204" pitchFamily="34" charset="-122"/>
              </a:rPr>
              <a:t>如果不管</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abc</a:t>
            </a:r>
            <a:r>
              <a:rPr lang="zh-CN" altLang="en-US" sz="2000" dirty="0">
                <a:solidFill>
                  <a:srgbClr val="4C6062"/>
                </a:solidFill>
                <a:latin typeface="微软雅黑" panose="020B0503020204020204" pitchFamily="34" charset="-122"/>
                <a:ea typeface="微软雅黑" panose="020B0503020204020204" pitchFamily="34" charset="-122"/>
              </a:rPr>
              <a:t>存在与否，都要创建</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abc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hehe</a:t>
            </a:r>
            <a:r>
              <a:rPr lang="zh-CN" altLang="en-US" sz="2000" dirty="0">
                <a:solidFill>
                  <a:srgbClr val="4C6062"/>
                </a:solidFill>
                <a:latin typeface="微软雅黑" panose="020B0503020204020204" pitchFamily="34" charset="-122"/>
                <a:ea typeface="微软雅黑" panose="020B0503020204020204" pitchFamily="34" charset="-122"/>
              </a:rPr>
              <a:t>文件，怎么办呢？</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[root@Server01 ~]#ls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abc</a:t>
            </a:r>
            <a:r>
              <a:rPr lang="en-US" altLang="zh-CN" sz="2000" dirty="0">
                <a:solidFill>
                  <a:srgbClr val="4C6062"/>
                </a:solidFill>
                <a:latin typeface="微软雅黑" panose="020B0503020204020204" pitchFamily="34" charset="-122"/>
                <a:ea typeface="微软雅黑" panose="020B0503020204020204" pitchFamily="34" charset="-122"/>
              </a:rPr>
              <a:t>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abc</a:t>
            </a:r>
            <a:r>
              <a:rPr lang="en-US" altLang="zh-CN" sz="2000" dirty="0">
                <a:solidFill>
                  <a:srgbClr val="4C6062"/>
                </a:solidFill>
                <a:latin typeface="微软雅黑" panose="020B0503020204020204" pitchFamily="34" charset="-122"/>
                <a:ea typeface="微软雅黑" panose="020B0503020204020204" pitchFamily="34" charset="-122"/>
              </a:rPr>
              <a:t> &amp;&amp; touch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abc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hehe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分析：若</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r>
              <a:rPr lang="zh-CN" altLang="en-US" sz="1800" dirty="0">
                <a:solidFill>
                  <a:srgbClr val="4C6062"/>
                </a:solidFill>
                <a:latin typeface="微软雅黑" panose="020B0503020204020204" pitchFamily="34" charset="-122"/>
                <a:ea typeface="微软雅黑" panose="020B0503020204020204" pitchFamily="34" charset="-122"/>
              </a:rPr>
              <a:t>不存在。回传</a:t>
            </a:r>
            <a:r>
              <a:rPr lang="en-US" altLang="zh-CN" sz="1800" dirty="0">
                <a:solidFill>
                  <a:srgbClr val="4C6062"/>
                </a:solidFill>
                <a:latin typeface="微软雅黑" panose="020B0503020204020204" pitchFamily="34" charset="-122"/>
                <a:ea typeface="微软雅黑" panose="020B0503020204020204" pitchFamily="34" charset="-122"/>
              </a:rPr>
              <a:t>$?≠0</a:t>
            </a:r>
            <a:r>
              <a:rPr lang="zh-CN" altLang="en-US" sz="1800" dirty="0">
                <a:solidFill>
                  <a:srgbClr val="4C6062"/>
                </a:solidFill>
                <a:latin typeface="微软雅黑" panose="020B0503020204020204" pitchFamily="34" charset="-122"/>
                <a:ea typeface="微软雅黑" panose="020B0503020204020204" pitchFamily="34" charset="-122"/>
              </a:rPr>
              <a:t>；因为</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遇到不为</a:t>
            </a:r>
            <a:r>
              <a:rPr lang="en-US" altLang="zh-CN" sz="1800" dirty="0">
                <a:solidFill>
                  <a:srgbClr val="4C6062"/>
                </a:solidFill>
                <a:latin typeface="微软雅黑" panose="020B0503020204020204" pitchFamily="34" charset="-122"/>
                <a:ea typeface="微软雅黑" panose="020B0503020204020204" pitchFamily="34" charset="-122"/>
              </a:rPr>
              <a:t>0</a:t>
            </a:r>
            <a:r>
              <a:rPr lang="zh-CN" altLang="en-US" sz="1800" dirty="0">
                <a:solidFill>
                  <a:srgbClr val="4C6062"/>
                </a:solidFill>
                <a:latin typeface="微软雅黑" panose="020B0503020204020204" pitchFamily="34" charset="-122"/>
                <a:ea typeface="微软雅黑" panose="020B0503020204020204" pitchFamily="34" charset="-122"/>
              </a:rPr>
              <a:t>的</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，故开始执行</a:t>
            </a:r>
            <a:r>
              <a:rPr lang="en-US" altLang="zh-CN" sz="1800" dirty="0" err="1">
                <a:solidFill>
                  <a:srgbClr val="4C6062"/>
                </a:solidFill>
                <a:latin typeface="微软雅黑" panose="020B0503020204020204" pitchFamily="34" charset="-122"/>
                <a:ea typeface="微软雅黑" panose="020B0503020204020204" pitchFamily="34" charset="-122"/>
              </a:rPr>
              <a:t>mkdir</a:t>
            </a: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r>
              <a:rPr lang="zh-CN" altLang="en-US" sz="1800" dirty="0">
                <a:solidFill>
                  <a:srgbClr val="4C6062"/>
                </a:solidFill>
                <a:latin typeface="微软雅黑" panose="020B0503020204020204" pitchFamily="34" charset="-122"/>
                <a:ea typeface="微软雅黑" panose="020B0503020204020204" pitchFamily="34" charset="-122"/>
              </a:rPr>
              <a:t>，由于</a:t>
            </a:r>
            <a:r>
              <a:rPr lang="en-US" altLang="zh-CN" sz="1800" dirty="0" err="1">
                <a:solidFill>
                  <a:srgbClr val="4C6062"/>
                </a:solidFill>
                <a:latin typeface="微软雅黑" panose="020B0503020204020204" pitchFamily="34" charset="-122"/>
                <a:ea typeface="微软雅黑" panose="020B0503020204020204" pitchFamily="34" charset="-122"/>
              </a:rPr>
              <a:t>mkdir</a:t>
            </a: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r>
              <a:rPr lang="zh-CN" altLang="en-US" sz="1800" dirty="0">
                <a:solidFill>
                  <a:srgbClr val="4C6062"/>
                </a:solidFill>
                <a:latin typeface="微软雅黑" panose="020B0503020204020204" pitchFamily="34" charset="-122"/>
                <a:ea typeface="微软雅黑" panose="020B0503020204020204" pitchFamily="34" charset="-122"/>
              </a:rPr>
              <a:t>会成功执行，所以回传 </a:t>
            </a:r>
            <a:r>
              <a:rPr lang="en-US" altLang="zh-CN" sz="1800" dirty="0">
                <a:solidFill>
                  <a:srgbClr val="4C6062"/>
                </a:solidFill>
                <a:latin typeface="微软雅黑" panose="020B0503020204020204" pitchFamily="34" charset="-122"/>
                <a:ea typeface="微软雅黑" panose="020B0503020204020204" pitchFamily="34" charset="-122"/>
              </a:rPr>
              <a:t>$?=0</a:t>
            </a:r>
            <a:r>
              <a:rPr lang="zh-CN" altLang="en-US" sz="1800" dirty="0">
                <a:solidFill>
                  <a:srgbClr val="4C6062"/>
                </a:solidFill>
                <a:latin typeface="微软雅黑" panose="020B0503020204020204" pitchFamily="34" charset="-122"/>
                <a:ea typeface="微软雅黑" panose="020B0503020204020204" pitchFamily="34" charset="-122"/>
              </a:rPr>
              <a:t>；因为</a:t>
            </a:r>
            <a:r>
              <a:rPr lang="en-US" altLang="zh-CN" sz="1800" dirty="0">
                <a:solidFill>
                  <a:srgbClr val="4C6062"/>
                </a:solidFill>
                <a:latin typeface="微软雅黑" panose="020B0503020204020204" pitchFamily="34" charset="-122"/>
                <a:ea typeface="微软雅黑" panose="020B0503020204020204" pitchFamily="34" charset="-122"/>
              </a:rPr>
              <a:t>&amp;&amp;</a:t>
            </a:r>
            <a:r>
              <a:rPr lang="zh-CN" altLang="en-US" sz="1800" dirty="0">
                <a:solidFill>
                  <a:srgbClr val="4C6062"/>
                </a:solidFill>
                <a:latin typeface="微软雅黑" panose="020B0503020204020204" pitchFamily="34" charset="-122"/>
                <a:ea typeface="微软雅黑" panose="020B0503020204020204" pitchFamily="34" charset="-122"/>
              </a:rPr>
              <a:t>遇到 </a:t>
            </a:r>
            <a:r>
              <a:rPr lang="en-US" altLang="zh-CN" sz="1800" dirty="0">
                <a:solidFill>
                  <a:srgbClr val="4C6062"/>
                </a:solidFill>
                <a:latin typeface="微软雅黑" panose="020B0503020204020204" pitchFamily="34" charset="-122"/>
                <a:ea typeface="微软雅黑" panose="020B0503020204020204" pitchFamily="34" charset="-122"/>
              </a:rPr>
              <a:t>$?=0</a:t>
            </a:r>
            <a:r>
              <a:rPr lang="zh-CN" altLang="en-US" sz="1800" dirty="0">
                <a:solidFill>
                  <a:srgbClr val="4C6062"/>
                </a:solidFill>
                <a:latin typeface="微软雅黑" panose="020B0503020204020204" pitchFamily="34" charset="-122"/>
                <a:ea typeface="微软雅黑" panose="020B0503020204020204" pitchFamily="34" charset="-122"/>
              </a:rPr>
              <a:t>，故会执行</a:t>
            </a:r>
            <a:r>
              <a:rPr lang="en-US" altLang="zh-CN" sz="1800" dirty="0">
                <a:solidFill>
                  <a:srgbClr val="4C6062"/>
                </a:solidFill>
                <a:latin typeface="微软雅黑" panose="020B0503020204020204" pitchFamily="34" charset="-122"/>
                <a:ea typeface="微软雅黑" panose="020B0503020204020204" pitchFamily="34" charset="-122"/>
              </a:rPr>
              <a:t>touch /</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hehe</a:t>
            </a:r>
            <a:r>
              <a:rPr lang="zh-CN" altLang="en-US" sz="1800" dirty="0">
                <a:solidFill>
                  <a:srgbClr val="4C6062"/>
                </a:solidFill>
                <a:latin typeface="微软雅黑" panose="020B0503020204020204" pitchFamily="34" charset="-122"/>
                <a:ea typeface="微软雅黑" panose="020B0503020204020204" pitchFamily="34" charset="-122"/>
              </a:rPr>
              <a:t>，最终</a:t>
            </a:r>
            <a:r>
              <a:rPr lang="en-US" altLang="zh-CN" sz="1800" dirty="0" err="1">
                <a:solidFill>
                  <a:srgbClr val="4C6062"/>
                </a:solidFill>
                <a:latin typeface="微软雅黑" panose="020B0503020204020204" pitchFamily="34" charset="-122"/>
                <a:ea typeface="微软雅黑" panose="020B0503020204020204" pitchFamily="34" charset="-122"/>
              </a:rPr>
              <a:t>hehe</a:t>
            </a:r>
            <a:r>
              <a:rPr lang="zh-CN" altLang="en-US" sz="1800" dirty="0">
                <a:solidFill>
                  <a:srgbClr val="4C6062"/>
                </a:solidFill>
                <a:latin typeface="微软雅黑" panose="020B0503020204020204" pitchFamily="34" charset="-122"/>
                <a:ea typeface="微软雅黑" panose="020B0503020204020204" pitchFamily="34" charset="-122"/>
              </a:rPr>
              <a:t>就被创建了。</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若</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r>
              <a:rPr lang="zh-CN" altLang="en-US" sz="1800" dirty="0">
                <a:solidFill>
                  <a:srgbClr val="4C6062"/>
                </a:solidFill>
                <a:latin typeface="微软雅黑" panose="020B0503020204020204" pitchFamily="34" charset="-122"/>
                <a:ea typeface="微软雅黑" panose="020B0503020204020204" pitchFamily="34" charset="-122"/>
              </a:rPr>
              <a:t>存在。回传 </a:t>
            </a:r>
            <a:r>
              <a:rPr lang="en-US" altLang="zh-CN" sz="1800" dirty="0">
                <a:solidFill>
                  <a:srgbClr val="4C6062"/>
                </a:solidFill>
                <a:latin typeface="微软雅黑" panose="020B0503020204020204" pitchFamily="34" charset="-122"/>
                <a:ea typeface="微软雅黑" panose="020B0503020204020204" pitchFamily="34" charset="-122"/>
              </a:rPr>
              <a:t>$?=0</a:t>
            </a:r>
            <a:r>
              <a:rPr lang="zh-CN" altLang="en-US" sz="1800" dirty="0">
                <a:solidFill>
                  <a:srgbClr val="4C6062"/>
                </a:solidFill>
                <a:latin typeface="微软雅黑" panose="020B0503020204020204" pitchFamily="34" charset="-122"/>
                <a:ea typeface="微软雅黑" panose="020B0503020204020204" pitchFamily="34" charset="-122"/>
              </a:rPr>
              <a:t>；因为</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遇到 </a:t>
            </a:r>
            <a:r>
              <a:rPr lang="en-US" altLang="zh-CN" sz="1800" dirty="0">
                <a:solidFill>
                  <a:srgbClr val="4C6062"/>
                </a:solidFill>
                <a:latin typeface="微软雅黑" panose="020B0503020204020204" pitchFamily="34" charset="-122"/>
                <a:ea typeface="微软雅黑" panose="020B0503020204020204" pitchFamily="34" charset="-122"/>
              </a:rPr>
              <a:t>$?=0</a:t>
            </a:r>
            <a:r>
              <a:rPr lang="zh-CN" altLang="en-US" sz="1800" dirty="0">
                <a:solidFill>
                  <a:srgbClr val="4C6062"/>
                </a:solidFill>
                <a:latin typeface="微软雅黑" panose="020B0503020204020204" pitchFamily="34" charset="-122"/>
                <a:ea typeface="微软雅黑" panose="020B0503020204020204" pitchFamily="34" charset="-122"/>
              </a:rPr>
              <a:t>不会执行，此时 </a:t>
            </a:r>
            <a:r>
              <a:rPr lang="en-US" altLang="zh-CN" sz="1800" dirty="0">
                <a:solidFill>
                  <a:srgbClr val="4C6062"/>
                </a:solidFill>
                <a:latin typeface="微软雅黑" panose="020B0503020204020204" pitchFamily="34" charset="-122"/>
                <a:ea typeface="微软雅黑" panose="020B0503020204020204" pitchFamily="34" charset="-122"/>
              </a:rPr>
              <a:t>$?=0</a:t>
            </a:r>
            <a:r>
              <a:rPr lang="zh-CN" altLang="en-US" sz="1800" dirty="0">
                <a:solidFill>
                  <a:srgbClr val="4C6062"/>
                </a:solidFill>
                <a:latin typeface="微软雅黑" panose="020B0503020204020204" pitchFamily="34" charset="-122"/>
                <a:ea typeface="微软雅黑" panose="020B0503020204020204" pitchFamily="34" charset="-122"/>
              </a:rPr>
              <a:t>继续向后传；而</a:t>
            </a:r>
            <a:r>
              <a:rPr lang="en-US" altLang="zh-CN" sz="1800" dirty="0">
                <a:solidFill>
                  <a:srgbClr val="4C6062"/>
                </a:solidFill>
                <a:latin typeface="微软雅黑" panose="020B0503020204020204" pitchFamily="34" charset="-122"/>
                <a:ea typeface="微软雅黑" panose="020B0503020204020204" pitchFamily="34" charset="-122"/>
              </a:rPr>
              <a:t>&amp;&amp;</a:t>
            </a:r>
            <a:r>
              <a:rPr lang="zh-CN" altLang="en-US" sz="1800" dirty="0">
                <a:solidFill>
                  <a:srgbClr val="4C6062"/>
                </a:solidFill>
                <a:latin typeface="微软雅黑" panose="020B0503020204020204" pitchFamily="34" charset="-122"/>
                <a:ea typeface="微软雅黑" panose="020B0503020204020204" pitchFamily="34" charset="-122"/>
              </a:rPr>
              <a:t>遇到 </a:t>
            </a:r>
            <a:r>
              <a:rPr lang="en-US" altLang="zh-CN" sz="1800" dirty="0">
                <a:solidFill>
                  <a:srgbClr val="4C6062"/>
                </a:solidFill>
                <a:latin typeface="微软雅黑" panose="020B0503020204020204" pitchFamily="34" charset="-122"/>
                <a:ea typeface="微软雅黑" panose="020B0503020204020204" pitchFamily="34" charset="-122"/>
              </a:rPr>
              <a:t>$?=0</a:t>
            </a:r>
            <a:r>
              <a:rPr lang="zh-CN" altLang="en-US" sz="1800" dirty="0">
                <a:solidFill>
                  <a:srgbClr val="4C6062"/>
                </a:solidFill>
                <a:latin typeface="微软雅黑" panose="020B0503020204020204" pitchFamily="34" charset="-122"/>
                <a:ea typeface="微软雅黑" panose="020B0503020204020204" pitchFamily="34" charset="-122"/>
              </a:rPr>
              <a:t>就开始创建</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hehe</a:t>
            </a:r>
            <a:r>
              <a:rPr lang="zh-CN" altLang="en-US" sz="1800" dirty="0">
                <a:solidFill>
                  <a:srgbClr val="4C6062"/>
                </a:solidFill>
                <a:latin typeface="微软雅黑" panose="020B0503020204020204" pitchFamily="34" charset="-122"/>
                <a:ea typeface="微软雅黑" panose="020B0503020204020204" pitchFamily="34" charset="-122"/>
              </a:rPr>
              <a:t>，所以最终</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abc</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hehe</a:t>
            </a:r>
            <a:r>
              <a:rPr lang="zh-CN" altLang="en-US" sz="1800" dirty="0">
                <a:solidFill>
                  <a:srgbClr val="4C6062"/>
                </a:solidFill>
                <a:latin typeface="微软雅黑" panose="020B0503020204020204" pitchFamily="34" charset="-122"/>
                <a:ea typeface="微软雅黑" panose="020B0503020204020204" pitchFamily="34" charset="-122"/>
              </a:rPr>
              <a:t>被创建。流程图如下：</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2"/>
          <a:stretch>
            <a:fillRect/>
          </a:stretch>
        </p:blipFill>
        <p:spPr>
          <a:xfrm>
            <a:off x="1084780" y="4770917"/>
            <a:ext cx="10028789" cy="1859277"/>
          </a:xfrm>
          <a:prstGeom prst="rect">
            <a:avLst/>
          </a:prstGeom>
        </p:spPr>
      </p:pic>
    </p:spTree>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7-1 </a:t>
            </a:r>
            <a:r>
              <a:rPr lang="zh-CN" altLang="en-US" dirty="0"/>
              <a:t>命令运行的判断依据：</a:t>
            </a:r>
            <a:r>
              <a:rPr lang="en-US" altLang="zh-CN" dirty="0"/>
              <a:t>;</a:t>
            </a:r>
            <a:r>
              <a:rPr lang="zh-CN" altLang="en-US" dirty="0"/>
              <a:t>、</a:t>
            </a:r>
            <a:r>
              <a:rPr lang="en-US" altLang="zh-CN" dirty="0"/>
              <a:t>&amp;&amp;</a:t>
            </a:r>
            <a:r>
              <a:rPr lang="zh-CN" altLang="en-US" dirty="0"/>
              <a:t>、</a:t>
            </a:r>
            <a:r>
              <a:rPr lang="en-US" altLang="zh-CN" dirty="0"/>
              <a:t>||</a:t>
            </a:r>
            <a:endParaRPr lang="zh-CN" altLang="en-US" b="0" dirty="0"/>
          </a:p>
        </p:txBody>
      </p:sp>
      <p:sp>
        <p:nvSpPr>
          <p:cNvPr id="2" name="文本框 1"/>
          <p:cNvSpPr txBox="1"/>
          <p:nvPr/>
        </p:nvSpPr>
        <p:spPr>
          <a:xfrm>
            <a:off x="984793" y="1471587"/>
            <a:ext cx="10128776" cy="303878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7-4】</a:t>
            </a:r>
            <a:r>
              <a:rPr lang="zh-CN" altLang="en-US" sz="2000" dirty="0">
                <a:solidFill>
                  <a:srgbClr val="4C6062"/>
                </a:solidFill>
                <a:latin typeface="微软雅黑" panose="020B0503020204020204" pitchFamily="34" charset="-122"/>
                <a:ea typeface="微软雅黑" panose="020B0503020204020204" pitchFamily="34" charset="-122"/>
              </a:rPr>
              <a:t>以</a:t>
            </a:r>
            <a:r>
              <a:rPr lang="en-US" altLang="zh-CN" sz="2000" dirty="0">
                <a:solidFill>
                  <a:srgbClr val="4C6062"/>
                </a:solidFill>
                <a:latin typeface="微软雅黑" panose="020B0503020204020204" pitchFamily="34" charset="-122"/>
                <a:ea typeface="微软雅黑" panose="020B0503020204020204" pitchFamily="34" charset="-122"/>
              </a:rPr>
              <a:t>ls</a:t>
            </a:r>
            <a:r>
              <a:rPr lang="zh-CN" altLang="en-US" sz="2000" dirty="0">
                <a:solidFill>
                  <a:srgbClr val="4C6062"/>
                </a:solidFill>
                <a:latin typeface="微软雅黑" panose="020B0503020204020204" pitchFamily="34" charset="-122"/>
                <a:ea typeface="微软雅黑" panose="020B0503020204020204" pitchFamily="34" charset="-122"/>
              </a:rPr>
              <a:t>测试</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bobbying</a:t>
            </a:r>
            <a:r>
              <a:rPr lang="zh-CN" altLang="en-US" sz="2000" dirty="0">
                <a:solidFill>
                  <a:srgbClr val="4C6062"/>
                </a:solidFill>
                <a:latin typeface="微软雅黑" panose="020B0503020204020204" pitchFamily="34" charset="-122"/>
                <a:ea typeface="微软雅黑" panose="020B0503020204020204" pitchFamily="34" charset="-122"/>
              </a:rPr>
              <a:t>是否存在：若存在，则显示“</a:t>
            </a:r>
            <a:r>
              <a:rPr lang="en-US" altLang="zh-CN" sz="2000" dirty="0">
                <a:solidFill>
                  <a:srgbClr val="4C6062"/>
                </a:solidFill>
                <a:latin typeface="微软雅黑" panose="020B0503020204020204" pitchFamily="34" charset="-122"/>
                <a:ea typeface="微软雅黑" panose="020B0503020204020204" pitchFamily="34" charset="-122"/>
              </a:rPr>
              <a:t>exist”</a:t>
            </a:r>
            <a:r>
              <a:rPr lang="zh-CN" altLang="en-US" sz="2000" dirty="0">
                <a:solidFill>
                  <a:srgbClr val="4C6062"/>
                </a:solidFill>
                <a:latin typeface="微软雅黑" panose="020B0503020204020204" pitchFamily="34" charset="-122"/>
                <a:ea typeface="微软雅黑" panose="020B0503020204020204" pitchFamily="34" charset="-122"/>
              </a:rPr>
              <a:t>；若不存在，则显示“</a:t>
            </a:r>
            <a:r>
              <a:rPr lang="en-US" altLang="zh-CN" sz="2000" dirty="0">
                <a:solidFill>
                  <a:srgbClr val="4C6062"/>
                </a:solidFill>
                <a:latin typeface="微软雅黑" panose="020B0503020204020204" pitchFamily="34" charset="-122"/>
                <a:ea typeface="微软雅黑" panose="020B0503020204020204" pitchFamily="34" charset="-122"/>
              </a:rPr>
              <a:t>not exist”</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ls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bobbying</a:t>
            </a:r>
            <a:r>
              <a:rPr lang="en-US" altLang="zh-CN" sz="2000" dirty="0">
                <a:solidFill>
                  <a:srgbClr val="4C6062"/>
                </a:solidFill>
                <a:latin typeface="微软雅黑" panose="020B0503020204020204" pitchFamily="34" charset="-122"/>
                <a:ea typeface="微软雅黑" panose="020B0503020204020204" pitchFamily="34" charset="-122"/>
              </a:rPr>
              <a:t>  &amp;&amp;  echo "exist"  ||  echo  "not exist"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意思是说，在</a:t>
            </a:r>
            <a:r>
              <a:rPr lang="en-US" altLang="zh-CN" sz="2000" dirty="0">
                <a:solidFill>
                  <a:srgbClr val="4C6062"/>
                </a:solidFill>
                <a:latin typeface="微软雅黑" panose="020B0503020204020204" pitchFamily="34" charset="-122"/>
                <a:ea typeface="微软雅黑" panose="020B0503020204020204" pitchFamily="34" charset="-122"/>
              </a:rPr>
              <a:t>ls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bobbying</a:t>
            </a:r>
            <a:r>
              <a:rPr lang="zh-CN" altLang="en-US" sz="2000" dirty="0">
                <a:solidFill>
                  <a:srgbClr val="4C6062"/>
                </a:solidFill>
                <a:latin typeface="微软雅黑" panose="020B0503020204020204" pitchFamily="34" charset="-122"/>
                <a:ea typeface="微软雅黑" panose="020B0503020204020204" pitchFamily="34" charset="-122"/>
              </a:rPr>
              <a:t>运行后，若正确，就运行</a:t>
            </a:r>
            <a:r>
              <a:rPr lang="en-US" altLang="zh-CN" sz="2000" dirty="0">
                <a:solidFill>
                  <a:srgbClr val="4C6062"/>
                </a:solidFill>
                <a:latin typeface="微软雅黑" panose="020B0503020204020204" pitchFamily="34" charset="-122"/>
                <a:ea typeface="微软雅黑" panose="020B0503020204020204" pitchFamily="34" charset="-122"/>
              </a:rPr>
              <a:t>echo  "exist"</a:t>
            </a:r>
            <a:r>
              <a:rPr lang="zh-CN" altLang="en-US" sz="2000" dirty="0">
                <a:solidFill>
                  <a:srgbClr val="4C6062"/>
                </a:solidFill>
                <a:latin typeface="微软雅黑" panose="020B0503020204020204" pitchFamily="34" charset="-122"/>
                <a:ea typeface="微软雅黑" panose="020B0503020204020204" pitchFamily="34" charset="-122"/>
              </a:rPr>
              <a:t>，若有问题，就运行</a:t>
            </a:r>
            <a:r>
              <a:rPr lang="en-US" altLang="zh-CN" sz="2000" dirty="0">
                <a:solidFill>
                  <a:srgbClr val="4C6062"/>
                </a:solidFill>
                <a:latin typeface="微软雅黑" panose="020B0503020204020204" pitchFamily="34" charset="-122"/>
                <a:ea typeface="微软雅黑" panose="020B0503020204020204" pitchFamily="34" charset="-122"/>
              </a:rPr>
              <a:t>echo  "not exist"</a:t>
            </a:r>
            <a:r>
              <a:rPr lang="zh-CN" altLang="en-US" sz="2000" dirty="0">
                <a:solidFill>
                  <a:srgbClr val="4C6062"/>
                </a:solidFill>
                <a:latin typeface="微软雅黑" panose="020B0503020204020204" pitchFamily="34" charset="-122"/>
                <a:ea typeface="微软雅黑" panose="020B0503020204020204" pitchFamily="34" charset="-122"/>
              </a:rPr>
              <a:t>。那如果写成如下的方式又会如何呢？</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84780" y="2484915"/>
            <a:ext cx="10028789" cy="594355"/>
          </a:xfrm>
          <a:prstGeom prst="rect">
            <a:avLst/>
          </a:prstGeom>
        </p:spPr>
      </p:pic>
    </p:spTree>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7-2  </a:t>
            </a:r>
            <a:r>
              <a:rPr lang="zh-CN" altLang="en-US" dirty="0"/>
              <a:t>掌握</a:t>
            </a:r>
            <a:r>
              <a:rPr lang="en-US" altLang="zh-CN" dirty="0"/>
              <a:t>grep</a:t>
            </a:r>
            <a:r>
              <a:rPr lang="zh-CN" altLang="en-US" dirty="0"/>
              <a:t>的高级使用</a:t>
            </a:r>
            <a:endParaRPr lang="zh-CN" altLang="en-US" b="0" dirty="0"/>
          </a:p>
        </p:txBody>
      </p:sp>
      <p:sp>
        <p:nvSpPr>
          <p:cNvPr id="2" name="文本框 1"/>
          <p:cNvSpPr txBox="1"/>
          <p:nvPr/>
        </p:nvSpPr>
        <p:spPr>
          <a:xfrm>
            <a:off x="984793" y="1471587"/>
            <a:ext cx="10128776" cy="3192669"/>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grep</a:t>
            </a:r>
            <a:r>
              <a:rPr lang="zh-CN" altLang="en-US" sz="2000" dirty="0">
                <a:solidFill>
                  <a:srgbClr val="4C6062"/>
                </a:solidFill>
                <a:latin typeface="微软雅黑" panose="020B0503020204020204" pitchFamily="34" charset="-122"/>
                <a:ea typeface="微软雅黑" panose="020B0503020204020204" pitchFamily="34" charset="-122"/>
              </a:rPr>
              <a:t>是</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中处理字符很方便的命令，其命令格式如下。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格式：</a:t>
            </a:r>
            <a:r>
              <a:rPr lang="en-US" altLang="zh-CN" sz="2000" dirty="0">
                <a:solidFill>
                  <a:srgbClr val="4C6062"/>
                </a:solidFill>
                <a:latin typeface="微软雅黑" panose="020B0503020204020204" pitchFamily="34" charset="-122"/>
                <a:ea typeface="微软雅黑" panose="020B0503020204020204" pitchFamily="34" charset="-122"/>
              </a:rPr>
              <a:t>grep  [-A] [-B]  [--color=auto]  '</a:t>
            </a:r>
            <a:r>
              <a:rPr lang="zh-CN" altLang="en-US" sz="2000" dirty="0">
                <a:solidFill>
                  <a:srgbClr val="4C6062"/>
                </a:solidFill>
                <a:latin typeface="微软雅黑" panose="020B0503020204020204" pitchFamily="34" charset="-122"/>
                <a:ea typeface="微软雅黑" panose="020B0503020204020204" pitchFamily="34" charset="-122"/>
              </a:rPr>
              <a:t>查找字符串</a:t>
            </a:r>
            <a:r>
              <a:rPr lang="en-US" altLang="zh-CN" sz="2000" dirty="0">
                <a:solidFill>
                  <a:srgbClr val="4C6062"/>
                </a:solidFill>
                <a:latin typeface="微软雅黑" panose="020B0503020204020204" pitchFamily="34" charset="-122"/>
                <a:ea typeface="微软雅黑" panose="020B0503020204020204" pitchFamily="34" charset="-122"/>
              </a:rPr>
              <a:t>'  filename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选项与参数的含义如下。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a:t>
            </a:r>
            <a:r>
              <a:rPr lang="zh-CN" altLang="en-US" sz="2000" dirty="0">
                <a:solidFill>
                  <a:srgbClr val="4C6062"/>
                </a:solidFill>
                <a:latin typeface="微软雅黑" panose="020B0503020204020204" pitchFamily="34" charset="-122"/>
                <a:ea typeface="微软雅黑" panose="020B0503020204020204" pitchFamily="34" charset="-122"/>
              </a:rPr>
              <a:t>：后面可加数字，为</a:t>
            </a:r>
            <a:r>
              <a:rPr lang="en-US" altLang="zh-CN" sz="2000" dirty="0">
                <a:solidFill>
                  <a:srgbClr val="4C6062"/>
                </a:solidFill>
                <a:latin typeface="微软雅黑" panose="020B0503020204020204" pitchFamily="34" charset="-122"/>
                <a:ea typeface="微软雅黑" panose="020B0503020204020204" pitchFamily="34" charset="-122"/>
              </a:rPr>
              <a:t>after</a:t>
            </a:r>
            <a:r>
              <a:rPr lang="zh-CN" altLang="en-US" sz="2000" dirty="0">
                <a:solidFill>
                  <a:srgbClr val="4C6062"/>
                </a:solidFill>
                <a:latin typeface="微软雅黑" panose="020B0503020204020204" pitchFamily="34" charset="-122"/>
                <a:ea typeface="微软雅黑" panose="020B0503020204020204" pitchFamily="34" charset="-122"/>
              </a:rPr>
              <a:t>的意思，除了列出该行外，后续的</a:t>
            </a:r>
            <a:r>
              <a:rPr lang="en-US" altLang="zh-CN" sz="2000" dirty="0">
                <a:solidFill>
                  <a:srgbClr val="4C6062"/>
                </a:solidFill>
                <a:latin typeface="微软雅黑" panose="020B0503020204020204" pitchFamily="34" charset="-122"/>
                <a:ea typeface="微软雅黑" panose="020B0503020204020204" pitchFamily="34" charset="-122"/>
              </a:rPr>
              <a:t>n</a:t>
            </a:r>
            <a:r>
              <a:rPr lang="zh-CN" altLang="en-US" sz="2000" dirty="0">
                <a:solidFill>
                  <a:srgbClr val="4C6062"/>
                </a:solidFill>
                <a:latin typeface="微软雅黑" panose="020B0503020204020204" pitchFamily="34" charset="-122"/>
                <a:ea typeface="微软雅黑" panose="020B0503020204020204" pitchFamily="34" charset="-122"/>
              </a:rPr>
              <a:t>行也列出来。</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-B</a:t>
            </a:r>
            <a:r>
              <a:rPr lang="zh-CN" altLang="en-US" sz="2000" dirty="0">
                <a:solidFill>
                  <a:srgbClr val="4C6062"/>
                </a:solidFill>
                <a:latin typeface="微软雅黑" panose="020B0503020204020204" pitchFamily="34" charset="-122"/>
                <a:ea typeface="微软雅黑" panose="020B0503020204020204" pitchFamily="34" charset="-122"/>
              </a:rPr>
              <a:t>：后面可加数字，为</a:t>
            </a:r>
            <a:r>
              <a:rPr lang="en-US" altLang="zh-CN" sz="2000" dirty="0" err="1">
                <a:solidFill>
                  <a:srgbClr val="4C6062"/>
                </a:solidFill>
                <a:latin typeface="微软雅黑" panose="020B0503020204020204" pitchFamily="34" charset="-122"/>
                <a:ea typeface="微软雅黑" panose="020B0503020204020204" pitchFamily="34" charset="-122"/>
              </a:rPr>
              <a:t>befor</a:t>
            </a:r>
            <a:r>
              <a:rPr lang="zh-CN" altLang="en-US" sz="2000" dirty="0">
                <a:solidFill>
                  <a:srgbClr val="4C6062"/>
                </a:solidFill>
                <a:latin typeface="微软雅黑" panose="020B0503020204020204" pitchFamily="34" charset="-122"/>
                <a:ea typeface="微软雅黑" panose="020B0503020204020204" pitchFamily="34" charset="-122"/>
              </a:rPr>
              <a:t>的意思，除了列出该行外，前面的</a:t>
            </a:r>
            <a:r>
              <a:rPr lang="en-US" altLang="zh-CN" sz="2000" dirty="0">
                <a:solidFill>
                  <a:srgbClr val="4C6062"/>
                </a:solidFill>
                <a:latin typeface="微软雅黑" panose="020B0503020204020204" pitchFamily="34" charset="-122"/>
                <a:ea typeface="微软雅黑" panose="020B0503020204020204" pitchFamily="34" charset="-122"/>
              </a:rPr>
              <a:t>n</a:t>
            </a:r>
            <a:r>
              <a:rPr lang="zh-CN" altLang="en-US" sz="2000" dirty="0">
                <a:solidFill>
                  <a:srgbClr val="4C6062"/>
                </a:solidFill>
                <a:latin typeface="微软雅黑" panose="020B0503020204020204" pitchFamily="34" charset="-122"/>
                <a:ea typeface="微软雅黑" panose="020B0503020204020204" pitchFamily="34" charset="-122"/>
              </a:rPr>
              <a:t>行也列出来。</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027716"/>
            <a:ext cx="10028789" cy="563877"/>
          </a:xfrm>
          <a:prstGeom prst="rect">
            <a:avLst/>
          </a:prstGeom>
        </p:spPr>
      </p:pic>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7-2  </a:t>
            </a:r>
            <a:r>
              <a:rPr lang="zh-CN" altLang="en-US" dirty="0"/>
              <a:t>掌握</a:t>
            </a:r>
            <a:r>
              <a:rPr lang="en-US" altLang="zh-CN" dirty="0"/>
              <a:t>grep</a:t>
            </a:r>
            <a:r>
              <a:rPr lang="zh-CN" altLang="en-US" dirty="0"/>
              <a:t>的高级使用</a:t>
            </a:r>
            <a:endParaRPr lang="zh-CN" altLang="en-US" b="0" dirty="0"/>
          </a:p>
        </p:txBody>
      </p:sp>
      <p:sp>
        <p:nvSpPr>
          <p:cNvPr id="2" name="文本框 1"/>
          <p:cNvSpPr txBox="1"/>
          <p:nvPr/>
        </p:nvSpPr>
        <p:spPr>
          <a:xfrm>
            <a:off x="984793" y="1471587"/>
            <a:ext cx="10128776" cy="3731278"/>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7-5】</a:t>
            </a:r>
            <a:r>
              <a:rPr lang="zh-CN" altLang="en-US" sz="2000" dirty="0">
                <a:solidFill>
                  <a:srgbClr val="4C6062"/>
                </a:solidFill>
                <a:latin typeface="微软雅黑" panose="020B0503020204020204" pitchFamily="34" charset="-122"/>
                <a:ea typeface="微软雅黑" panose="020B0503020204020204" pitchFamily="34" charset="-122"/>
              </a:rPr>
              <a:t>用</a:t>
            </a:r>
            <a:r>
              <a:rPr lang="en-US" altLang="zh-CN" sz="2000" dirty="0" err="1">
                <a:solidFill>
                  <a:srgbClr val="4C6062"/>
                </a:solidFill>
                <a:latin typeface="微软雅黑" panose="020B0503020204020204" pitchFamily="34" charset="-122"/>
                <a:ea typeface="微软雅黑" panose="020B0503020204020204" pitchFamily="34" charset="-122"/>
              </a:rPr>
              <a:t>dmesg</a:t>
            </a:r>
            <a:r>
              <a:rPr lang="zh-CN" altLang="en-US" sz="2000" dirty="0">
                <a:solidFill>
                  <a:srgbClr val="4C6062"/>
                </a:solidFill>
                <a:latin typeface="微软雅黑" panose="020B0503020204020204" pitchFamily="34" charset="-122"/>
                <a:ea typeface="微软雅黑" panose="020B0503020204020204" pitchFamily="34" charset="-122"/>
              </a:rPr>
              <a:t>列出核心信息，再以</a:t>
            </a:r>
            <a:r>
              <a:rPr lang="en-US" altLang="zh-CN" sz="2000" dirty="0">
                <a:solidFill>
                  <a:srgbClr val="4C6062"/>
                </a:solidFill>
                <a:latin typeface="微软雅黑" panose="020B0503020204020204" pitchFamily="34" charset="-122"/>
                <a:ea typeface="微软雅黑" panose="020B0503020204020204" pitchFamily="34" charset="-122"/>
              </a:rPr>
              <a:t>grep</a:t>
            </a:r>
            <a:r>
              <a:rPr lang="zh-CN" altLang="en-US" sz="2000" dirty="0">
                <a:solidFill>
                  <a:srgbClr val="4C6062"/>
                </a:solidFill>
                <a:latin typeface="微软雅黑" panose="020B0503020204020204" pitchFamily="34" charset="-122"/>
                <a:ea typeface="微软雅黑" panose="020B0503020204020204" pitchFamily="34" charset="-122"/>
              </a:rPr>
              <a:t>找出内含</a:t>
            </a:r>
            <a:r>
              <a:rPr lang="en-US" altLang="zh-CN" sz="2000" dirty="0">
                <a:solidFill>
                  <a:srgbClr val="4C6062"/>
                </a:solidFill>
                <a:latin typeface="微软雅黑" panose="020B0503020204020204" pitchFamily="34" charset="-122"/>
                <a:ea typeface="微软雅黑" panose="020B0503020204020204" pitchFamily="34" charset="-122"/>
              </a:rPr>
              <a:t>IPv6</a:t>
            </a:r>
            <a:r>
              <a:rPr lang="zh-CN" altLang="en-US" sz="2000" dirty="0">
                <a:solidFill>
                  <a:srgbClr val="4C6062"/>
                </a:solidFill>
                <a:latin typeface="微软雅黑" panose="020B0503020204020204" pitchFamily="34" charset="-122"/>
                <a:ea typeface="微软雅黑" panose="020B0503020204020204" pitchFamily="34" charset="-122"/>
              </a:rPr>
              <a:t>的那行。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dmesg</a:t>
            </a:r>
            <a:r>
              <a:rPr lang="en-US" altLang="zh-CN" sz="2000" dirty="0">
                <a:solidFill>
                  <a:srgbClr val="4C6062"/>
                </a:solidFill>
                <a:latin typeface="微软雅黑" panose="020B0503020204020204" pitchFamily="34" charset="-122"/>
                <a:ea typeface="微软雅黑" panose="020B0503020204020204" pitchFamily="34" charset="-122"/>
              </a:rPr>
              <a:t>  | grep  'IPv6'</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2.880849] Segment Routing with IPv6</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9.325392] IPv6: ADDRCONF(NETDEV_UP): ens32: link is not ready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dmesg</a:t>
            </a:r>
            <a:r>
              <a:rPr lang="zh-CN" altLang="en-US" sz="2000" dirty="0">
                <a:solidFill>
                  <a:srgbClr val="4C6062"/>
                </a:solidFill>
                <a:latin typeface="微软雅黑" panose="020B0503020204020204" pitchFamily="34" charset="-122"/>
                <a:ea typeface="微软雅黑" panose="020B0503020204020204" pitchFamily="34" charset="-122"/>
              </a:rPr>
              <a:t>可列出核心信息，通过</a:t>
            </a:r>
            <a:r>
              <a:rPr lang="en-US" altLang="zh-CN" sz="2000" dirty="0">
                <a:solidFill>
                  <a:srgbClr val="4C6062"/>
                </a:solidFill>
                <a:latin typeface="微软雅黑" panose="020B0503020204020204" pitchFamily="34" charset="-122"/>
                <a:ea typeface="微软雅黑" panose="020B0503020204020204" pitchFamily="34" charset="-122"/>
              </a:rPr>
              <a:t>grep</a:t>
            </a:r>
            <a:r>
              <a:rPr lang="zh-CN" altLang="en-US" sz="2000" dirty="0">
                <a:solidFill>
                  <a:srgbClr val="4C6062"/>
                </a:solidFill>
                <a:latin typeface="微软雅黑" panose="020B0503020204020204" pitchFamily="34" charset="-122"/>
                <a:ea typeface="微软雅黑" panose="020B0503020204020204" pitchFamily="34" charset="-122"/>
              </a:rPr>
              <a:t>获取</a:t>
            </a:r>
            <a:r>
              <a:rPr lang="en-US" altLang="zh-CN" sz="2000" dirty="0">
                <a:solidFill>
                  <a:srgbClr val="4C6062"/>
                </a:solidFill>
                <a:latin typeface="微软雅黑" panose="020B0503020204020204" pitchFamily="34" charset="-122"/>
                <a:ea typeface="微软雅黑" panose="020B0503020204020204" pitchFamily="34" charset="-122"/>
              </a:rPr>
              <a:t>IPv6</a:t>
            </a:r>
            <a:r>
              <a:rPr lang="zh-CN" altLang="en-US" sz="2000" dirty="0">
                <a:solidFill>
                  <a:srgbClr val="4C6062"/>
                </a:solidFill>
                <a:latin typeface="微软雅黑" panose="020B0503020204020204" pitchFamily="34" charset="-122"/>
                <a:ea typeface="微软雅黑" panose="020B0503020204020204" pitchFamily="34" charset="-122"/>
              </a:rPr>
              <a:t>的相关信息。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027713"/>
            <a:ext cx="10028789" cy="2621280"/>
          </a:xfrm>
          <a:prstGeom prst="rect">
            <a:avLst/>
          </a:prstGeom>
        </p:spPr>
      </p:pic>
    </p:spTree>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7-2  </a:t>
            </a:r>
            <a:r>
              <a:rPr lang="zh-CN" altLang="en-US" dirty="0"/>
              <a:t>掌握</a:t>
            </a:r>
            <a:r>
              <a:rPr lang="en-US" altLang="zh-CN" dirty="0"/>
              <a:t>grep</a:t>
            </a:r>
            <a:r>
              <a:rPr lang="zh-CN" altLang="en-US" dirty="0"/>
              <a:t>的高级使用</a:t>
            </a:r>
            <a:endParaRPr lang="zh-CN" altLang="en-US" b="0" dirty="0"/>
          </a:p>
        </p:txBody>
      </p:sp>
      <p:sp>
        <p:nvSpPr>
          <p:cNvPr id="2" name="文本框 1"/>
          <p:cNvSpPr txBox="1"/>
          <p:nvPr/>
        </p:nvSpPr>
        <p:spPr>
          <a:xfrm>
            <a:off x="984793" y="1471587"/>
            <a:ext cx="10128776" cy="4269887"/>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7-6】</a:t>
            </a:r>
            <a:r>
              <a:rPr lang="zh-CN" altLang="en-US" sz="2000" dirty="0">
                <a:solidFill>
                  <a:srgbClr val="4C6062"/>
                </a:solidFill>
                <a:latin typeface="微软雅黑" panose="020B0503020204020204" pitchFamily="34" charset="-122"/>
                <a:ea typeface="微软雅黑" panose="020B0503020204020204" pitchFamily="34" charset="-122"/>
              </a:rPr>
              <a:t>承上题，要将获取到的关键字显色，且加上行号（</a:t>
            </a:r>
            <a:r>
              <a:rPr lang="en-US" altLang="zh-CN" sz="2000" dirty="0">
                <a:solidFill>
                  <a:srgbClr val="4C6062"/>
                </a:solidFill>
                <a:latin typeface="微软雅黑" panose="020B0503020204020204" pitchFamily="34" charset="-122"/>
                <a:ea typeface="微软雅黑" panose="020B0503020204020204" pitchFamily="34" charset="-122"/>
              </a:rPr>
              <a:t>-n</a:t>
            </a:r>
            <a:r>
              <a:rPr lang="zh-CN" altLang="en-US" sz="2000" dirty="0">
                <a:solidFill>
                  <a:srgbClr val="4C6062"/>
                </a:solidFill>
                <a:latin typeface="微软雅黑" panose="020B0503020204020204" pitchFamily="34" charset="-122"/>
                <a:ea typeface="微软雅黑" panose="020B0503020204020204" pitchFamily="34" charset="-122"/>
              </a:rPr>
              <a:t>）来表示。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dmesg</a:t>
            </a:r>
            <a:r>
              <a:rPr lang="en-US" altLang="zh-CN" sz="2000" dirty="0">
                <a:solidFill>
                  <a:srgbClr val="4C6062"/>
                </a:solidFill>
                <a:latin typeface="微软雅黑" panose="020B0503020204020204" pitchFamily="34" charset="-122"/>
                <a:ea typeface="微软雅黑" panose="020B0503020204020204" pitchFamily="34" charset="-122"/>
              </a:rPr>
              <a:t>  | grep  -n  --color=auto  'IPv6'</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1385:[    2.880849] Segment Routing with IPv6</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1578:[    9.325392] IPv6: ADDRCONF(NETDEV_UP): ens32: link is not ready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1579:[    9.337606] IPv6: ADDRCONF(NETDEV_UP): ens32: link is not ready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除了会有特殊颜色外，最前面还有行号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027713"/>
            <a:ext cx="10028789" cy="2727955"/>
          </a:xfrm>
          <a:prstGeom prst="rect">
            <a:avLst/>
          </a:prstGeom>
        </p:spPr>
      </p:pic>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导入</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1477328"/>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明确职业技术岗位所需的职业规范和精神，树立社会主义核心价值观。</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高山仰止，景行行止”。为计算机事业做出过巨大贡献的王选院士，应是青年学生崇拜的对象，也是师生学习和前行的动力。</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7-2  </a:t>
            </a:r>
            <a:r>
              <a:rPr lang="zh-CN" altLang="en-US" dirty="0"/>
              <a:t>掌握</a:t>
            </a:r>
            <a:r>
              <a:rPr lang="en-US" altLang="zh-CN" dirty="0"/>
              <a:t>grep</a:t>
            </a:r>
            <a:r>
              <a:rPr lang="zh-CN" altLang="en-US" dirty="0"/>
              <a:t>的高级使用</a:t>
            </a:r>
            <a:endParaRPr lang="zh-CN" altLang="en-US" b="0" dirty="0"/>
          </a:p>
        </p:txBody>
      </p:sp>
      <p:sp>
        <p:nvSpPr>
          <p:cNvPr id="2" name="文本框 1"/>
          <p:cNvSpPr txBox="1"/>
          <p:nvPr/>
        </p:nvSpPr>
        <p:spPr>
          <a:xfrm>
            <a:off x="984793" y="1471587"/>
            <a:ext cx="10128776" cy="4485330"/>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7-7】</a:t>
            </a:r>
            <a:r>
              <a:rPr lang="zh-CN" altLang="en-US" sz="2000" dirty="0">
                <a:solidFill>
                  <a:srgbClr val="4C6062"/>
                </a:solidFill>
                <a:latin typeface="微软雅黑" panose="020B0503020204020204" pitchFamily="34" charset="-122"/>
                <a:ea typeface="微软雅黑" panose="020B0503020204020204" pitchFamily="34" charset="-122"/>
              </a:rPr>
              <a:t>承上题，在关键字所在行的前一行与后一行也一起找出来显示。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dmesg</a:t>
            </a:r>
            <a:r>
              <a:rPr lang="en-US" altLang="zh-CN" sz="1800" dirty="0">
                <a:solidFill>
                  <a:srgbClr val="4C6062"/>
                </a:solidFill>
                <a:latin typeface="微软雅黑" panose="020B0503020204020204" pitchFamily="34" charset="-122"/>
                <a:ea typeface="微软雅黑" panose="020B0503020204020204" pitchFamily="34" charset="-122"/>
              </a:rPr>
              <a:t>  | grep  -n  -A1  -B1  --color=auto  'IPv6'</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1384-[    2.879700] NET: Registered protocol family 10</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1385:[    2.880849] Segment Routing with IPv6</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1386-[    2.880863] NET: Registered protocol family 17</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如上所示，你会发现关键字</a:t>
            </a:r>
            <a:r>
              <a:rPr lang="en-US" altLang="zh-CN" sz="1800" dirty="0">
                <a:solidFill>
                  <a:srgbClr val="4C6062"/>
                </a:solidFill>
                <a:latin typeface="微软雅黑" panose="020B0503020204020204" pitchFamily="34" charset="-122"/>
                <a:ea typeface="微软雅黑" panose="020B0503020204020204" pitchFamily="34" charset="-122"/>
              </a:rPr>
              <a:t>1385</a:t>
            </a:r>
            <a:r>
              <a:rPr lang="zh-CN" altLang="en-US" sz="1800" dirty="0">
                <a:solidFill>
                  <a:srgbClr val="4C6062"/>
                </a:solidFill>
                <a:latin typeface="微软雅黑" panose="020B0503020204020204" pitchFamily="34" charset="-122"/>
                <a:ea typeface="微软雅黑" panose="020B0503020204020204" pitchFamily="34" charset="-122"/>
              </a:rPr>
              <a:t>所在的前后各</a:t>
            </a:r>
            <a:r>
              <a:rPr lang="en-US" altLang="zh-CN" sz="1800" dirty="0">
                <a:solidFill>
                  <a:srgbClr val="4C6062"/>
                </a:solidFill>
                <a:latin typeface="微软雅黑" panose="020B0503020204020204" pitchFamily="34" charset="-122"/>
                <a:ea typeface="微软雅黑" panose="020B0503020204020204" pitchFamily="34" charset="-122"/>
              </a:rPr>
              <a:t>1</a:t>
            </a:r>
            <a:r>
              <a:rPr lang="zh-CN" altLang="en-US" sz="1800" dirty="0">
                <a:solidFill>
                  <a:srgbClr val="4C6062"/>
                </a:solidFill>
                <a:latin typeface="微软雅黑" panose="020B0503020204020204" pitchFamily="34" charset="-122"/>
                <a:ea typeface="微软雅黑" panose="020B0503020204020204" pitchFamily="34" charset="-122"/>
              </a:rPr>
              <a:t>行被显示出来</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这样可以让你将关键字前后数据找出来进行分析</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103913"/>
            <a:ext cx="10028789" cy="2392680"/>
          </a:xfrm>
          <a:prstGeom prst="rect">
            <a:avLst/>
          </a:prstGeom>
        </p:spPr>
      </p:pic>
    </p:spTree>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7-3  </a:t>
            </a:r>
            <a:r>
              <a:rPr lang="zh-CN" altLang="en-US" dirty="0"/>
              <a:t>练习基础正则表达式</a:t>
            </a:r>
            <a:endParaRPr lang="zh-CN" altLang="en-US" b="0" dirty="0"/>
          </a:p>
        </p:txBody>
      </p:sp>
      <p:sp>
        <p:nvSpPr>
          <p:cNvPr id="2" name="文本框 1"/>
          <p:cNvSpPr txBox="1"/>
          <p:nvPr/>
        </p:nvSpPr>
        <p:spPr>
          <a:xfrm>
            <a:off x="984793" y="1471587"/>
            <a:ext cx="10128776" cy="531632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说明：练习文件</a:t>
            </a:r>
            <a:r>
              <a:rPr lang="en-US" altLang="zh-CN" sz="2000" dirty="0">
                <a:solidFill>
                  <a:srgbClr val="4C6062"/>
                </a:solidFill>
                <a:latin typeface="微软雅黑" panose="020B0503020204020204" pitchFamily="34" charset="-122"/>
                <a:ea typeface="微软雅黑" panose="020B0503020204020204" pitchFamily="34" charset="-122"/>
              </a:rPr>
              <a:t>sample.txt</a:t>
            </a:r>
            <a:r>
              <a:rPr lang="zh-CN" altLang="en-US" sz="2000" dirty="0">
                <a:solidFill>
                  <a:srgbClr val="4C6062"/>
                </a:solidFill>
                <a:latin typeface="微软雅黑" panose="020B0503020204020204" pitchFamily="34" charset="-122"/>
                <a:ea typeface="微软雅黑" panose="020B0503020204020204" pitchFamily="34" charset="-122"/>
              </a:rPr>
              <a:t>的内容。文件共有</a:t>
            </a:r>
            <a:r>
              <a:rPr lang="en-US" altLang="zh-CN" sz="2000" dirty="0">
                <a:solidFill>
                  <a:srgbClr val="4C6062"/>
                </a:solidFill>
                <a:latin typeface="微软雅黑" panose="020B0503020204020204" pitchFamily="34" charset="-122"/>
                <a:ea typeface="微软雅黑" panose="020B0503020204020204" pitchFamily="34" charset="-122"/>
              </a:rPr>
              <a:t>22</a:t>
            </a:r>
            <a:r>
              <a:rPr lang="zh-CN" altLang="en-US" sz="2000" dirty="0">
                <a:solidFill>
                  <a:srgbClr val="4C6062"/>
                </a:solidFill>
                <a:latin typeface="微软雅黑" panose="020B0503020204020204" pitchFamily="34" charset="-122"/>
                <a:ea typeface="微软雅黑" panose="020B0503020204020204" pitchFamily="34" charset="-122"/>
              </a:rPr>
              <a:t>行，最底下一行为空白行。</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 </a:t>
            </a:r>
            <a:r>
              <a:rPr lang="zh-CN" altLang="en-US" sz="2000" dirty="0">
                <a:solidFill>
                  <a:srgbClr val="4C6062"/>
                </a:solidFill>
                <a:latin typeface="微软雅黑" panose="020B0503020204020204" pitchFamily="34" charset="-122"/>
                <a:ea typeface="微软雅黑" panose="020B0503020204020204" pitchFamily="34" charset="-122"/>
              </a:rPr>
              <a:t>查找特定字符串。</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假设我们要从文件</a:t>
            </a:r>
            <a:r>
              <a:rPr lang="en-US" altLang="zh-CN" sz="2000" dirty="0">
                <a:solidFill>
                  <a:srgbClr val="4C6062"/>
                </a:solidFill>
                <a:latin typeface="微软雅黑" panose="020B0503020204020204" pitchFamily="34" charset="-122"/>
                <a:ea typeface="微软雅黑" panose="020B0503020204020204" pitchFamily="34" charset="-122"/>
              </a:rPr>
              <a:t>sample.txt</a:t>
            </a:r>
            <a:r>
              <a:rPr lang="zh-CN" altLang="en-US" sz="2000" dirty="0">
                <a:solidFill>
                  <a:srgbClr val="4C6062"/>
                </a:solidFill>
                <a:latin typeface="微软雅黑" panose="020B0503020204020204" pitchFamily="34" charset="-122"/>
                <a:ea typeface="微软雅黑" panose="020B0503020204020204" pitchFamily="34" charset="-122"/>
              </a:rPr>
              <a:t>当中取得“</a:t>
            </a:r>
            <a:r>
              <a:rPr lang="en-US" altLang="zh-CN" sz="2000" dirty="0">
                <a:solidFill>
                  <a:srgbClr val="4C6062"/>
                </a:solidFill>
                <a:latin typeface="微软雅黑" panose="020B0503020204020204" pitchFamily="34" charset="-122"/>
                <a:ea typeface="微软雅黑" panose="020B0503020204020204" pitchFamily="34" charset="-122"/>
              </a:rPr>
              <a:t>the”</a:t>
            </a:r>
            <a:r>
              <a:rPr lang="zh-CN" altLang="en-US" sz="2000" dirty="0">
                <a:solidFill>
                  <a:srgbClr val="4C6062"/>
                </a:solidFill>
                <a:latin typeface="微软雅黑" panose="020B0503020204020204" pitchFamily="34" charset="-122"/>
                <a:ea typeface="微软雅黑" panose="020B0503020204020204" pitchFamily="34" charset="-122"/>
              </a:rPr>
              <a:t>这个特定字符串，最简单的方式是：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grep  -n  'the'  /root/sample.txt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8:I can't finish the test.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12:the symbol '*' is represented as start.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15:You are the best is mean you are the no. 1.</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16:The world &lt;Happy&gt; is the same with "glad".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18:google is the best tools for search keyword.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如果想要反向选择呢？也就是说，当该行没有“</a:t>
            </a:r>
            <a:r>
              <a:rPr lang="en-US" altLang="zh-CN" sz="2000" dirty="0">
                <a:solidFill>
                  <a:srgbClr val="4C6062"/>
                </a:solidFill>
                <a:latin typeface="微软雅黑" panose="020B0503020204020204" pitchFamily="34" charset="-122"/>
                <a:ea typeface="微软雅黑" panose="020B0503020204020204" pitchFamily="34" charset="-122"/>
              </a:rPr>
              <a:t>the”</a:t>
            </a:r>
            <a:r>
              <a:rPr lang="zh-CN" altLang="en-US" sz="2000" dirty="0">
                <a:solidFill>
                  <a:srgbClr val="4C6062"/>
                </a:solidFill>
                <a:latin typeface="微软雅黑" panose="020B0503020204020204" pitchFamily="34" charset="-122"/>
                <a:ea typeface="微软雅黑" panose="020B0503020204020204" pitchFamily="34" charset="-122"/>
              </a:rPr>
              <a:t>这个字符串时才显示在屏幕上：</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grep  -</a:t>
            </a:r>
            <a:r>
              <a:rPr lang="en-US" altLang="zh-CN" sz="1800" dirty="0" err="1">
                <a:solidFill>
                  <a:srgbClr val="4C6062"/>
                </a:solidFill>
                <a:latin typeface="微软雅黑" panose="020B0503020204020204" pitchFamily="34" charset="-122"/>
                <a:ea typeface="微软雅黑" panose="020B0503020204020204" pitchFamily="34" charset="-122"/>
              </a:rPr>
              <a:t>vn</a:t>
            </a:r>
            <a:r>
              <a:rPr lang="en-US" altLang="zh-CN" sz="1800" dirty="0">
                <a:solidFill>
                  <a:srgbClr val="4C6062"/>
                </a:solidFill>
                <a:latin typeface="微软雅黑" panose="020B0503020204020204" pitchFamily="34" charset="-122"/>
                <a:ea typeface="微软雅黑" panose="020B0503020204020204" pitchFamily="34" charset="-122"/>
              </a:rPr>
              <a:t>  'the'   /root/sample.txt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3048794"/>
            <a:ext cx="10028789" cy="2164077"/>
          </a:xfrm>
          <a:prstGeom prst="rect">
            <a:avLst/>
          </a:prstGeom>
        </p:spPr>
      </p:pic>
      <p:pic>
        <p:nvPicPr>
          <p:cNvPr id="8" name="图片 7"/>
          <p:cNvPicPr>
            <a:picLocks noChangeAspect="1"/>
          </p:cNvPicPr>
          <p:nvPr/>
        </p:nvPicPr>
        <p:blipFill>
          <a:blip r:embed="rId1"/>
          <a:stretch>
            <a:fillRect/>
          </a:stretch>
        </p:blipFill>
        <p:spPr>
          <a:xfrm flipV="1">
            <a:off x="1090132" y="5715793"/>
            <a:ext cx="10028789" cy="602107"/>
          </a:xfrm>
          <a:prstGeom prst="rect">
            <a:avLst/>
          </a:prstGeom>
        </p:spPr>
      </p:pic>
    </p:spTree>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7-3  </a:t>
            </a:r>
            <a:r>
              <a:rPr lang="zh-CN" altLang="en-US" dirty="0"/>
              <a:t>练习基础正则表达式</a:t>
            </a:r>
            <a:endParaRPr lang="zh-CN" altLang="en-US" b="0" dirty="0"/>
          </a:p>
        </p:txBody>
      </p:sp>
      <p:sp>
        <p:nvSpPr>
          <p:cNvPr id="2" name="文本框 1"/>
          <p:cNvSpPr txBox="1"/>
          <p:nvPr/>
        </p:nvSpPr>
        <p:spPr>
          <a:xfrm>
            <a:off x="984793" y="1471587"/>
            <a:ext cx="10128776" cy="497777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如果你想要获得不论大小写的“</a:t>
            </a:r>
            <a:r>
              <a:rPr lang="en-US" altLang="zh-CN" sz="2000" dirty="0">
                <a:solidFill>
                  <a:srgbClr val="4C6062"/>
                </a:solidFill>
                <a:latin typeface="微软雅黑" panose="020B0503020204020204" pitchFamily="34" charset="-122"/>
                <a:ea typeface="微软雅黑" panose="020B0503020204020204" pitchFamily="34" charset="-122"/>
              </a:rPr>
              <a:t>the”</a:t>
            </a:r>
            <a:r>
              <a:rPr lang="zh-CN" altLang="en-US" sz="2000" dirty="0">
                <a:solidFill>
                  <a:srgbClr val="4C6062"/>
                </a:solidFill>
                <a:latin typeface="微软雅黑" panose="020B0503020204020204" pitchFamily="34" charset="-122"/>
                <a:ea typeface="微软雅黑" panose="020B0503020204020204" pitchFamily="34" charset="-122"/>
              </a:rPr>
              <a:t>这个字符串，则执行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b="1" dirty="0">
                <a:solidFill>
                  <a:srgbClr val="4C6062"/>
                </a:solidFill>
                <a:latin typeface="微软雅黑" panose="020B0503020204020204" pitchFamily="34" charset="-122"/>
                <a:ea typeface="微软雅黑" panose="020B0503020204020204" pitchFamily="34" charset="-122"/>
              </a:rPr>
              <a:t>grep  -in  'the'  /root/sample.txt</a:t>
            </a:r>
            <a:endParaRPr lang="en-US" altLang="zh-CN" sz="1800" b="1"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8:I can't finish the test.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9:Oh! The soup taste good.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12:the symbol '*' is represented as start.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14:The </a:t>
            </a:r>
            <a:r>
              <a:rPr lang="en-US" altLang="zh-CN" sz="1800" dirty="0" err="1">
                <a:solidFill>
                  <a:srgbClr val="4C6062"/>
                </a:solidFill>
                <a:latin typeface="微软雅黑" panose="020B0503020204020204" pitchFamily="34" charset="-122"/>
                <a:ea typeface="微软雅黑" panose="020B0503020204020204" pitchFamily="34" charset="-122"/>
              </a:rPr>
              <a:t>gd</a:t>
            </a:r>
            <a:r>
              <a:rPr lang="en-US" altLang="zh-CN" sz="1800" dirty="0">
                <a:solidFill>
                  <a:srgbClr val="4C6062"/>
                </a:solidFill>
                <a:latin typeface="微软雅黑" panose="020B0503020204020204" pitchFamily="34" charset="-122"/>
                <a:ea typeface="微软雅黑" panose="020B0503020204020204" pitchFamily="34" charset="-122"/>
              </a:rPr>
              <a:t> software is a library for drafting programs.</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15:You are the best is mean you are the no. 1.</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16:The world &lt;Happy&gt; is the same with "glad".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18:google is the best tools for search keyword.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058194"/>
            <a:ext cx="10028789" cy="3916667"/>
          </a:xfrm>
          <a:prstGeom prst="rect">
            <a:avLst/>
          </a:prstGeom>
        </p:spPr>
      </p:pic>
    </p:spTree>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7-3  </a:t>
            </a:r>
            <a:r>
              <a:rPr lang="zh-CN" altLang="en-US" dirty="0"/>
              <a:t>练习基础正则表达式</a:t>
            </a:r>
            <a:endParaRPr lang="zh-CN" altLang="en-US" b="0" dirty="0"/>
          </a:p>
        </p:txBody>
      </p:sp>
      <p:sp>
        <p:nvSpPr>
          <p:cNvPr id="2" name="文本框 1"/>
          <p:cNvSpPr txBox="1"/>
          <p:nvPr/>
        </p:nvSpPr>
        <p:spPr>
          <a:xfrm>
            <a:off x="984793" y="1471587"/>
            <a:ext cx="10128776" cy="388516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利用中括号 </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来搜寻集合字符。</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对比“</a:t>
            </a:r>
            <a:r>
              <a:rPr lang="en-US" altLang="zh-CN" sz="1800" dirty="0">
                <a:solidFill>
                  <a:srgbClr val="4C6062"/>
                </a:solidFill>
                <a:latin typeface="微软雅黑" panose="020B0503020204020204" pitchFamily="34" charset="-122"/>
                <a:ea typeface="微软雅黑" panose="020B0503020204020204" pitchFamily="34" charset="-122"/>
              </a:rPr>
              <a:t>test”</a:t>
            </a:r>
            <a:r>
              <a:rPr lang="zh-CN" altLang="en-US" sz="1800" dirty="0">
                <a:solidFill>
                  <a:srgbClr val="4C6062"/>
                </a:solidFill>
                <a:latin typeface="微软雅黑" panose="020B0503020204020204" pitchFamily="34" charset="-122"/>
                <a:ea typeface="微软雅黑" panose="020B0503020204020204" pitchFamily="34" charset="-122"/>
              </a:rPr>
              <a:t>或“</a:t>
            </a:r>
            <a:r>
              <a:rPr lang="en-US" altLang="zh-CN" sz="1800" dirty="0">
                <a:solidFill>
                  <a:srgbClr val="4C6062"/>
                </a:solidFill>
                <a:latin typeface="微软雅黑" panose="020B0503020204020204" pitchFamily="34" charset="-122"/>
                <a:ea typeface="微软雅黑" panose="020B0503020204020204" pitchFamily="34" charset="-122"/>
              </a:rPr>
              <a:t>taste”</a:t>
            </a:r>
            <a:r>
              <a:rPr lang="zh-CN" altLang="en-US" sz="1800" dirty="0">
                <a:solidFill>
                  <a:srgbClr val="4C6062"/>
                </a:solidFill>
                <a:latin typeface="微软雅黑" panose="020B0503020204020204" pitchFamily="34" charset="-122"/>
                <a:ea typeface="微软雅黑" panose="020B0503020204020204" pitchFamily="34" charset="-122"/>
              </a:rPr>
              <a:t>这两个单词可以发现，它们有共同点“</a:t>
            </a:r>
            <a:r>
              <a:rPr lang="en-US" altLang="zh-CN" sz="1800" dirty="0" err="1">
                <a:solidFill>
                  <a:srgbClr val="4C6062"/>
                </a:solidFill>
                <a:latin typeface="微软雅黑" panose="020B0503020204020204" pitchFamily="34" charset="-122"/>
                <a:ea typeface="微软雅黑" panose="020B0503020204020204" pitchFamily="34" charset="-122"/>
              </a:rPr>
              <a:t>t?st</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存在。这个时候，可以这样来查寻：</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grep  -n  't[ae]</a:t>
            </a:r>
            <a:r>
              <a:rPr lang="en-US" altLang="zh-CN" sz="1800" dirty="0" err="1">
                <a:solidFill>
                  <a:srgbClr val="4C6062"/>
                </a:solidFill>
                <a:latin typeface="微软雅黑" panose="020B0503020204020204" pitchFamily="34" charset="-122"/>
                <a:ea typeface="微软雅黑" panose="020B0503020204020204" pitchFamily="34" charset="-122"/>
              </a:rPr>
              <a:t>st</a:t>
            </a:r>
            <a:r>
              <a:rPr lang="en-US" altLang="zh-CN" sz="1800" dirty="0">
                <a:solidFill>
                  <a:srgbClr val="4C6062"/>
                </a:solidFill>
                <a:latin typeface="微软雅黑" panose="020B0503020204020204" pitchFamily="34" charset="-122"/>
                <a:ea typeface="微软雅黑" panose="020B0503020204020204" pitchFamily="34" charset="-122"/>
              </a:rPr>
              <a:t>'  /root/sample.txt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8:I can't finish the test.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9:Oh! The soup taste good.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其实 </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里面不论有几个字符，都只代表某一个字符，所以，上面的例子说明需要的字符串是</a:t>
            </a:r>
            <a:r>
              <a:rPr lang="en-US" altLang="zh-CN" sz="2000" dirty="0" err="1">
                <a:solidFill>
                  <a:srgbClr val="4C6062"/>
                </a:solidFill>
                <a:latin typeface="微软雅黑" panose="020B0503020204020204" pitchFamily="34" charset="-122"/>
                <a:ea typeface="微软雅黑" panose="020B0503020204020204" pitchFamily="34" charset="-122"/>
              </a:rPr>
              <a:t>tast</a:t>
            </a:r>
            <a:r>
              <a:rPr lang="zh-CN" altLang="en-US" sz="2000" dirty="0">
                <a:solidFill>
                  <a:srgbClr val="4C6062"/>
                </a:solidFill>
                <a:latin typeface="微软雅黑" panose="020B0503020204020204" pitchFamily="34" charset="-122"/>
                <a:ea typeface="微软雅黑" panose="020B0503020204020204" pitchFamily="34" charset="-122"/>
              </a:rPr>
              <a:t>或</a:t>
            </a:r>
            <a:r>
              <a:rPr lang="en-US" altLang="zh-CN" sz="2000" dirty="0">
                <a:solidFill>
                  <a:srgbClr val="4C6062"/>
                </a:solidFill>
                <a:latin typeface="微软雅黑" panose="020B0503020204020204" pitchFamily="34" charset="-122"/>
                <a:ea typeface="微软雅黑" panose="020B0503020204020204" pitchFamily="34" charset="-122"/>
              </a:rPr>
              <a:t>test</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972592"/>
            <a:ext cx="10028789" cy="1524001"/>
          </a:xfrm>
          <a:prstGeom prst="rect">
            <a:avLst/>
          </a:prstGeom>
        </p:spPr>
      </p:pic>
    </p:spTree>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7-3  </a:t>
            </a:r>
            <a:r>
              <a:rPr lang="zh-CN" altLang="en-US" dirty="0"/>
              <a:t>练习基础正则表达式</a:t>
            </a:r>
            <a:endParaRPr lang="zh-CN" altLang="en-US" b="0" dirty="0"/>
          </a:p>
        </p:txBody>
      </p:sp>
      <p:sp>
        <p:nvSpPr>
          <p:cNvPr id="2" name="文本框 1"/>
          <p:cNvSpPr txBox="1"/>
          <p:nvPr/>
        </p:nvSpPr>
        <p:spPr>
          <a:xfrm>
            <a:off x="984793" y="1471587"/>
            <a:ext cx="10128776" cy="480849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而如果想要搜寻到有“</a:t>
            </a:r>
            <a:r>
              <a:rPr lang="en-US" altLang="zh-CN" sz="2000" dirty="0" err="1">
                <a:solidFill>
                  <a:srgbClr val="4C6062"/>
                </a:solidFill>
                <a:latin typeface="微软雅黑" panose="020B0503020204020204" pitchFamily="34" charset="-122"/>
                <a:ea typeface="微软雅黑" panose="020B0503020204020204" pitchFamily="34" charset="-122"/>
              </a:rPr>
              <a:t>oo</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的字符时，则使用：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-n  '</a:t>
            </a:r>
            <a:r>
              <a:rPr lang="en-US" altLang="zh-CN" sz="2000" dirty="0" err="1">
                <a:solidFill>
                  <a:srgbClr val="4C6062"/>
                </a:solidFill>
                <a:latin typeface="微软雅黑" panose="020B0503020204020204" pitchFamily="34" charset="-122"/>
                <a:ea typeface="微软雅黑" panose="020B0503020204020204" pitchFamily="34" charset="-122"/>
              </a:rPr>
              <a:t>oo</a:t>
            </a:r>
            <a:r>
              <a:rPr lang="en-US" altLang="zh-CN" sz="2000" dirty="0">
                <a:solidFill>
                  <a:srgbClr val="4C6062"/>
                </a:solidFill>
                <a:latin typeface="微软雅黑" panose="020B0503020204020204" pitchFamily="34" charset="-122"/>
                <a:ea typeface="微软雅黑" panose="020B0503020204020204" pitchFamily="34" charset="-122"/>
              </a:rPr>
              <a:t>'  /root/sample.txt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1:"Open Source" is a good mechanism to develop programs.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2:apple is my favorite food.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3:Football game is not use feet only.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9:Oh! The soup taste good.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18:google is the best tools for search keyword.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19:goooooogle 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134392"/>
            <a:ext cx="10028789" cy="3611877"/>
          </a:xfrm>
          <a:prstGeom prst="rect">
            <a:avLst/>
          </a:prstGeom>
        </p:spPr>
      </p:pic>
    </p:spTree>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7-3  </a:t>
            </a:r>
            <a:r>
              <a:rPr lang="zh-CN" altLang="en-US" dirty="0"/>
              <a:t>练习基础正则表达式</a:t>
            </a:r>
            <a:endParaRPr lang="zh-CN" altLang="en-US" b="0" dirty="0"/>
          </a:p>
        </p:txBody>
      </p:sp>
      <p:sp>
        <p:nvSpPr>
          <p:cNvPr id="2" name="文本框 1"/>
          <p:cNvSpPr txBox="1"/>
          <p:nvPr/>
        </p:nvSpPr>
        <p:spPr>
          <a:xfrm>
            <a:off x="984793" y="1471587"/>
            <a:ext cx="10128776" cy="419294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如果不想要“</a:t>
            </a:r>
            <a:r>
              <a:rPr lang="en-US" altLang="zh-CN" sz="2000" dirty="0" err="1">
                <a:solidFill>
                  <a:srgbClr val="4C6062"/>
                </a:solidFill>
                <a:latin typeface="微软雅黑" panose="020B0503020204020204" pitchFamily="34" charset="-122"/>
                <a:ea typeface="微软雅黑" panose="020B0503020204020204" pitchFamily="34" charset="-122"/>
              </a:rPr>
              <a:t>oo</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前面有“</a:t>
            </a:r>
            <a:r>
              <a:rPr lang="en-US" altLang="zh-CN" sz="2000" dirty="0">
                <a:solidFill>
                  <a:srgbClr val="4C6062"/>
                </a:solidFill>
                <a:latin typeface="微软雅黑" panose="020B0503020204020204" pitchFamily="34" charset="-122"/>
                <a:ea typeface="微软雅黑" panose="020B0503020204020204" pitchFamily="34" charset="-122"/>
              </a:rPr>
              <a:t>g”</a:t>
            </a:r>
            <a:r>
              <a:rPr lang="zh-CN" altLang="en-US" sz="2000" dirty="0">
                <a:solidFill>
                  <a:srgbClr val="4C6062"/>
                </a:solidFill>
                <a:latin typeface="微软雅黑" panose="020B0503020204020204" pitchFamily="34" charset="-122"/>
                <a:ea typeface="微软雅黑" panose="020B0503020204020204" pitchFamily="34" charset="-122"/>
              </a:rPr>
              <a:t>的行显示出来。此时，可以利用在集合字节的反向选择</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来完成：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-n  '[^g]</a:t>
            </a:r>
            <a:r>
              <a:rPr lang="en-US" altLang="zh-CN" sz="2000" dirty="0" err="1">
                <a:solidFill>
                  <a:srgbClr val="4C6062"/>
                </a:solidFill>
                <a:latin typeface="微软雅黑" panose="020B0503020204020204" pitchFamily="34" charset="-122"/>
                <a:ea typeface="微软雅黑" panose="020B0503020204020204" pitchFamily="34" charset="-122"/>
              </a:rPr>
              <a:t>oo</a:t>
            </a:r>
            <a:r>
              <a:rPr lang="en-US" altLang="zh-CN" sz="2000" dirty="0">
                <a:solidFill>
                  <a:srgbClr val="4C6062"/>
                </a:solidFill>
                <a:latin typeface="微软雅黑" panose="020B0503020204020204" pitchFamily="34" charset="-122"/>
                <a:ea typeface="微软雅黑" panose="020B0503020204020204" pitchFamily="34" charset="-122"/>
              </a:rPr>
              <a:t>'  /root/sample.txt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2:apple is my favorite food.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3:Football game is not use feet only.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18:google is the best tools for search keyword.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19:goooooogle 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515392"/>
            <a:ext cx="10028789" cy="2667001"/>
          </a:xfrm>
          <a:prstGeom prst="rect">
            <a:avLst/>
          </a:prstGeom>
        </p:spPr>
      </p:pic>
    </p:spTree>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7-3  </a:t>
            </a:r>
            <a:r>
              <a:rPr lang="zh-CN" altLang="en-US" dirty="0"/>
              <a:t>练习基础正则表达式</a:t>
            </a:r>
            <a:endParaRPr lang="zh-CN" altLang="en-US" b="0" dirty="0"/>
          </a:p>
        </p:txBody>
      </p:sp>
      <p:sp>
        <p:nvSpPr>
          <p:cNvPr id="2" name="文本框 1"/>
          <p:cNvSpPr txBox="1"/>
          <p:nvPr/>
        </p:nvSpPr>
        <p:spPr>
          <a:xfrm>
            <a:off x="984793" y="1471587"/>
            <a:ext cx="10128776" cy="426988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例如大写英文</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小写英文</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数字等， 就可以使用 </a:t>
            </a:r>
            <a:r>
              <a:rPr lang="en-US" altLang="zh-CN" sz="2000" dirty="0">
                <a:solidFill>
                  <a:srgbClr val="4C6062"/>
                </a:solidFill>
                <a:latin typeface="微软雅黑" panose="020B0503020204020204" pitchFamily="34" charset="-122"/>
                <a:ea typeface="微软雅黑" panose="020B0503020204020204" pitchFamily="34" charset="-122"/>
              </a:rPr>
              <a:t>[a-z]</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[A-Z]</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[0-9] </a:t>
            </a:r>
            <a:r>
              <a:rPr lang="zh-CN" altLang="en-US" sz="2000" dirty="0">
                <a:solidFill>
                  <a:srgbClr val="4C6062"/>
                </a:solidFill>
                <a:latin typeface="微软雅黑" panose="020B0503020204020204" pitchFamily="34" charset="-122"/>
                <a:ea typeface="微软雅黑" panose="020B0503020204020204" pitchFamily="34" charset="-122"/>
              </a:rPr>
              <a:t>等方式来书写。</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假设</a:t>
            </a:r>
            <a:r>
              <a:rPr lang="en-US" altLang="zh-CN" sz="2000" dirty="0" err="1">
                <a:solidFill>
                  <a:srgbClr val="4C6062"/>
                </a:solidFill>
                <a:latin typeface="微软雅黑" panose="020B0503020204020204" pitchFamily="34" charset="-122"/>
                <a:ea typeface="微软雅黑" panose="020B0503020204020204" pitchFamily="34" charset="-122"/>
              </a:rPr>
              <a:t>oo</a:t>
            </a:r>
            <a:r>
              <a:rPr lang="zh-CN" altLang="en-US" sz="2000" dirty="0">
                <a:solidFill>
                  <a:srgbClr val="4C6062"/>
                </a:solidFill>
                <a:latin typeface="微软雅黑" panose="020B0503020204020204" pitchFamily="34" charset="-122"/>
                <a:ea typeface="微软雅黑" panose="020B0503020204020204" pitchFamily="34" charset="-122"/>
              </a:rPr>
              <a:t>前面不想有小写字母，则：</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-n  '[^a-z]</a:t>
            </a:r>
            <a:r>
              <a:rPr lang="en-US" altLang="zh-CN" sz="2000" dirty="0" err="1">
                <a:solidFill>
                  <a:srgbClr val="4C6062"/>
                </a:solidFill>
                <a:latin typeface="微软雅黑" panose="020B0503020204020204" pitchFamily="34" charset="-122"/>
                <a:ea typeface="微软雅黑" panose="020B0503020204020204" pitchFamily="34" charset="-122"/>
              </a:rPr>
              <a:t>oo</a:t>
            </a:r>
            <a:r>
              <a:rPr lang="en-US" altLang="zh-CN" sz="2000" dirty="0">
                <a:solidFill>
                  <a:srgbClr val="4C6062"/>
                </a:solidFill>
                <a:latin typeface="微软雅黑" panose="020B0503020204020204" pitchFamily="34" charset="-122"/>
                <a:ea typeface="微软雅黑" panose="020B0503020204020204" pitchFamily="34" charset="-122"/>
              </a:rPr>
              <a:t>'  sample.txt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3:Football game is not use feet only.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获取有数字的那一行：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-n  '[0-9]'  /root/sample.txt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5:However, this dress is about $ 3183 dollars.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15:You are the best is mean you are the no. 1.</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528330"/>
            <a:ext cx="10028789" cy="1084320"/>
          </a:xfrm>
          <a:prstGeom prst="rect">
            <a:avLst/>
          </a:prstGeom>
        </p:spPr>
      </p:pic>
      <p:pic>
        <p:nvPicPr>
          <p:cNvPr id="8" name="图片 7"/>
          <p:cNvPicPr>
            <a:picLocks noChangeAspect="1"/>
          </p:cNvPicPr>
          <p:nvPr/>
        </p:nvPicPr>
        <p:blipFill>
          <a:blip r:embed="rId1"/>
          <a:stretch>
            <a:fillRect/>
          </a:stretch>
        </p:blipFill>
        <p:spPr>
          <a:xfrm flipV="1">
            <a:off x="1076327" y="4134902"/>
            <a:ext cx="10028789" cy="1606572"/>
          </a:xfrm>
          <a:prstGeom prst="rect">
            <a:avLst/>
          </a:prstGeom>
        </p:spPr>
      </p:pic>
    </p:spTree>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7-3  </a:t>
            </a:r>
            <a:r>
              <a:rPr lang="zh-CN" altLang="en-US" dirty="0"/>
              <a:t>练习基础正则表达式</a:t>
            </a:r>
            <a:endParaRPr lang="zh-CN" altLang="en-US" b="0" dirty="0"/>
          </a:p>
        </p:txBody>
      </p:sp>
      <p:sp>
        <p:nvSpPr>
          <p:cNvPr id="2" name="文本框 1"/>
          <p:cNvSpPr txBox="1"/>
          <p:nvPr/>
        </p:nvSpPr>
        <p:spPr>
          <a:xfrm>
            <a:off x="984793" y="1471587"/>
            <a:ext cx="10128776" cy="588571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 </a:t>
            </a:r>
            <a:r>
              <a:rPr lang="zh-CN" altLang="en-US" sz="2000" dirty="0">
                <a:solidFill>
                  <a:srgbClr val="4C6062"/>
                </a:solidFill>
                <a:latin typeface="微软雅黑" panose="020B0503020204020204" pitchFamily="34" charset="-122"/>
                <a:ea typeface="微软雅黑" panose="020B0503020204020204" pitchFamily="34" charset="-122"/>
              </a:rPr>
              <a:t>行首与行尾字节</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查询到行首是字符串“</a:t>
            </a:r>
            <a:r>
              <a:rPr lang="en-US" altLang="zh-CN" sz="2000" dirty="0">
                <a:solidFill>
                  <a:srgbClr val="4C6062"/>
                </a:solidFill>
                <a:latin typeface="微软雅黑" panose="020B0503020204020204" pitchFamily="34" charset="-122"/>
                <a:ea typeface="微软雅黑" panose="020B0503020204020204" pitchFamily="34" charset="-122"/>
              </a:rPr>
              <a:t>the”</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-n   '^the'   /root/sample.txt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12:the symbol '*' is represented as start.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想要开头是小写字母的那些行列出：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pt-BR" altLang="zh-CN" sz="2000" dirty="0">
                <a:solidFill>
                  <a:srgbClr val="4C6062"/>
                </a:solidFill>
                <a:latin typeface="微软雅黑" panose="020B0503020204020204" pitchFamily="34" charset="-122"/>
                <a:ea typeface="微软雅黑" panose="020B0503020204020204" pitchFamily="34" charset="-122"/>
              </a:rPr>
              <a:t>[root@Server01 ~]# grep   -n  '^[a-z]'   /root/sample.txt</a:t>
            </a:r>
            <a:endParaRPr lang="pt-BR"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如果不想要开头是英文字母，则可以这样：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-n  '^[^a-</a:t>
            </a:r>
            <a:r>
              <a:rPr lang="en-US" altLang="zh-CN" sz="2000" dirty="0" err="1">
                <a:solidFill>
                  <a:srgbClr val="4C6062"/>
                </a:solidFill>
                <a:latin typeface="微软雅黑" panose="020B0503020204020204" pitchFamily="34" charset="-122"/>
                <a:ea typeface="微软雅黑" panose="020B0503020204020204" pitchFamily="34" charset="-122"/>
              </a:rPr>
              <a:t>zA</a:t>
            </a:r>
            <a:r>
              <a:rPr lang="en-US" altLang="zh-CN" sz="2000" dirty="0">
                <a:solidFill>
                  <a:srgbClr val="4C6062"/>
                </a:solidFill>
                <a:latin typeface="微软雅黑" panose="020B0503020204020204" pitchFamily="34" charset="-122"/>
                <a:ea typeface="微软雅黑" panose="020B0503020204020204" pitchFamily="34" charset="-122"/>
              </a:rPr>
              <a:t>-Z]'  /root/sample.txt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1:"Open Source" is a good mechanism to develop programs.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21:# I am Bobby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1084780" y="2637315"/>
            <a:ext cx="10028789" cy="975333"/>
          </a:xfrm>
          <a:prstGeom prst="rect">
            <a:avLst/>
          </a:prstGeom>
        </p:spPr>
      </p:pic>
      <p:pic>
        <p:nvPicPr>
          <p:cNvPr id="8" name="图片 7"/>
          <p:cNvPicPr>
            <a:picLocks noChangeAspect="1"/>
          </p:cNvPicPr>
          <p:nvPr/>
        </p:nvPicPr>
        <p:blipFill>
          <a:blip r:embed="rId1"/>
          <a:stretch>
            <a:fillRect/>
          </a:stretch>
        </p:blipFill>
        <p:spPr>
          <a:xfrm flipV="1">
            <a:off x="1076327" y="4191794"/>
            <a:ext cx="10028789" cy="586582"/>
          </a:xfrm>
          <a:prstGeom prst="rect">
            <a:avLst/>
          </a:prstGeom>
        </p:spPr>
      </p:pic>
      <p:pic>
        <p:nvPicPr>
          <p:cNvPr id="9" name="图片 8"/>
          <p:cNvPicPr>
            <a:picLocks noChangeAspect="1"/>
          </p:cNvPicPr>
          <p:nvPr/>
        </p:nvPicPr>
        <p:blipFill>
          <a:blip r:embed="rId1"/>
          <a:stretch>
            <a:fillRect/>
          </a:stretch>
        </p:blipFill>
        <p:spPr>
          <a:xfrm flipV="1">
            <a:off x="1085778" y="5236950"/>
            <a:ext cx="10028789" cy="1545644"/>
          </a:xfrm>
          <a:prstGeom prst="rect">
            <a:avLst/>
          </a:prstGeom>
        </p:spPr>
      </p:pic>
    </p:spTree>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7-3  </a:t>
            </a:r>
            <a:r>
              <a:rPr lang="zh-CN" altLang="en-US" dirty="0"/>
              <a:t>练习基础正则表达式</a:t>
            </a:r>
            <a:endParaRPr lang="zh-CN" altLang="en-US" b="0" dirty="0"/>
          </a:p>
        </p:txBody>
      </p:sp>
      <p:sp>
        <p:nvSpPr>
          <p:cNvPr id="2" name="文本框 1"/>
          <p:cNvSpPr txBox="1"/>
          <p:nvPr/>
        </p:nvSpPr>
        <p:spPr>
          <a:xfrm>
            <a:off x="984793" y="1471587"/>
            <a:ext cx="10128776" cy="3192669"/>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如果想要找出行尾结束为小数点（</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）的那些行。</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l-NL" altLang="zh-CN" sz="2000" dirty="0">
                <a:solidFill>
                  <a:srgbClr val="4C6062"/>
                </a:solidFill>
                <a:latin typeface="微软雅黑" panose="020B0503020204020204" pitchFamily="34" charset="-122"/>
                <a:ea typeface="微软雅黑" panose="020B0503020204020204" pitchFamily="34" charset="-122"/>
              </a:rPr>
              <a:t>[root@Server01 ~]# grep  -n  '\.$'  /root/sample.txt</a:t>
            </a:r>
            <a:endParaRPr lang="nl-NL"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如果想要找出哪一行是空白行，即该行没有输入任何数据。</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l-NL" altLang="zh-CN" sz="2000" dirty="0">
                <a:solidFill>
                  <a:srgbClr val="4C6062"/>
                </a:solidFill>
                <a:latin typeface="微软雅黑" panose="020B0503020204020204" pitchFamily="34" charset="-122"/>
                <a:ea typeface="微软雅黑" panose="020B0503020204020204" pitchFamily="34" charset="-122"/>
              </a:rPr>
              <a:t>[root@Server01 ~]# grep  -n  '^$'  /root/sample.txt</a:t>
            </a:r>
            <a:endParaRPr lang="nl-NL"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l-NL" altLang="zh-CN" sz="2000" dirty="0">
                <a:solidFill>
                  <a:srgbClr val="4C6062"/>
                </a:solidFill>
                <a:latin typeface="微软雅黑" panose="020B0503020204020204" pitchFamily="34" charset="-122"/>
                <a:ea typeface="微软雅黑" panose="020B0503020204020204" pitchFamily="34" charset="-122"/>
              </a:rPr>
              <a:t>22:</a:t>
            </a:r>
            <a:endParaRPr lang="nl-NL"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因为只有行首跟行尾有（</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），所以这样就可以找出空白行了。</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1084780" y="2029091"/>
            <a:ext cx="10028789" cy="608224"/>
          </a:xfrm>
          <a:prstGeom prst="rect">
            <a:avLst/>
          </a:prstGeom>
        </p:spPr>
      </p:pic>
      <p:pic>
        <p:nvPicPr>
          <p:cNvPr id="8" name="图片 7"/>
          <p:cNvPicPr>
            <a:picLocks noChangeAspect="1"/>
          </p:cNvPicPr>
          <p:nvPr/>
        </p:nvPicPr>
        <p:blipFill>
          <a:blip r:embed="rId1"/>
          <a:stretch>
            <a:fillRect/>
          </a:stretch>
        </p:blipFill>
        <p:spPr>
          <a:xfrm flipV="1">
            <a:off x="1076327" y="3095888"/>
            <a:ext cx="10028789" cy="1074263"/>
          </a:xfrm>
          <a:prstGeom prst="rect">
            <a:avLst/>
          </a:prstGeom>
        </p:spPr>
      </p:pic>
    </p:spTree>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7-3  </a:t>
            </a:r>
            <a:r>
              <a:rPr lang="zh-CN" altLang="en-US" dirty="0"/>
              <a:t>练习基础正则表达式</a:t>
            </a:r>
            <a:endParaRPr lang="zh-CN" altLang="en-US" b="0" dirty="0"/>
          </a:p>
        </p:txBody>
      </p:sp>
      <p:sp>
        <p:nvSpPr>
          <p:cNvPr id="2" name="文本框 1"/>
          <p:cNvSpPr txBox="1"/>
          <p:nvPr/>
        </p:nvSpPr>
        <p:spPr>
          <a:xfrm>
            <a:off x="984793" y="1471587"/>
            <a:ext cx="10128776" cy="480849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任意一个字符“</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与重复字节“*”。</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spcBef>
                <a:spcPts val="360"/>
              </a:spcBef>
              <a:spcAft>
                <a:spcPts val="240"/>
              </a:spcAft>
              <a:buFont typeface="Wingdings" panose="05000000000000000000" pitchFamily="2" charset="2"/>
              <a:buChar char="u"/>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（小数点）：代表一个任意字符。</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spcBef>
                <a:spcPts val="360"/>
              </a:spcBef>
              <a:spcAft>
                <a:spcPts val="240"/>
              </a:spcAft>
              <a:buFont typeface="Wingdings" panose="05000000000000000000" pitchFamily="2" charset="2"/>
              <a:buChar char="u"/>
            </a:pPr>
            <a:r>
              <a:rPr lang="zh-CN" altLang="en-US" sz="2000" dirty="0">
                <a:solidFill>
                  <a:srgbClr val="4C6062"/>
                </a:solidFill>
                <a:latin typeface="微软雅黑" panose="020B0503020204020204" pitchFamily="34" charset="-122"/>
                <a:ea typeface="微软雅黑" panose="020B0503020204020204" pitchFamily="34" charset="-122"/>
              </a:rPr>
              <a:t>*（星号）：代表重复前一个字符</a:t>
            </a:r>
            <a:r>
              <a:rPr lang="en-US" altLang="zh-CN" sz="2000" dirty="0">
                <a:solidFill>
                  <a:srgbClr val="4C6062"/>
                </a:solidFill>
                <a:latin typeface="微软雅黑" panose="020B0503020204020204" pitchFamily="34" charset="-122"/>
                <a:ea typeface="微软雅黑" panose="020B0503020204020204" pitchFamily="34" charset="-122"/>
              </a:rPr>
              <a:t>0</a:t>
            </a:r>
            <a:r>
              <a:rPr lang="zh-CN" altLang="en-US" sz="2000" dirty="0">
                <a:solidFill>
                  <a:srgbClr val="4C6062"/>
                </a:solidFill>
                <a:latin typeface="微软雅黑" panose="020B0503020204020204" pitchFamily="34" charset="-122"/>
                <a:ea typeface="微软雅黑" panose="020B0503020204020204" pitchFamily="34" charset="-122"/>
              </a:rPr>
              <a:t>次到无穷多次</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假设需要找出“</a:t>
            </a:r>
            <a:r>
              <a:rPr lang="en-US" altLang="zh-CN" sz="2000" dirty="0">
                <a:solidFill>
                  <a:srgbClr val="4C6062"/>
                </a:solidFill>
                <a:latin typeface="微软雅黑" panose="020B0503020204020204" pitchFamily="34" charset="-122"/>
                <a:ea typeface="微软雅黑" panose="020B0503020204020204" pitchFamily="34" charset="-122"/>
              </a:rPr>
              <a:t>g??d”</a:t>
            </a:r>
            <a:r>
              <a:rPr lang="zh-CN" altLang="en-US" sz="2000" dirty="0">
                <a:solidFill>
                  <a:srgbClr val="4C6062"/>
                </a:solidFill>
                <a:latin typeface="微软雅黑" panose="020B0503020204020204" pitchFamily="34" charset="-122"/>
                <a:ea typeface="微软雅黑" panose="020B0503020204020204" pitchFamily="34" charset="-122"/>
              </a:rPr>
              <a:t>的字符串，即共有</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个字符，开头是“</a:t>
            </a:r>
            <a:r>
              <a:rPr lang="en-US" altLang="zh-CN" sz="2000" dirty="0">
                <a:solidFill>
                  <a:srgbClr val="4C6062"/>
                </a:solidFill>
                <a:latin typeface="微软雅黑" panose="020B0503020204020204" pitchFamily="34" charset="-122"/>
                <a:ea typeface="微软雅黑" panose="020B0503020204020204" pitchFamily="34" charset="-122"/>
              </a:rPr>
              <a:t>g”</a:t>
            </a:r>
            <a:r>
              <a:rPr lang="zh-CN" altLang="en-US" sz="2000" dirty="0">
                <a:solidFill>
                  <a:srgbClr val="4C6062"/>
                </a:solidFill>
                <a:latin typeface="微软雅黑" panose="020B0503020204020204" pitchFamily="34" charset="-122"/>
                <a:ea typeface="微软雅黑" panose="020B0503020204020204" pitchFamily="34" charset="-122"/>
              </a:rPr>
              <a:t>而结束是“</a:t>
            </a:r>
            <a:r>
              <a:rPr lang="en-US" altLang="zh-CN" sz="2000" dirty="0">
                <a:solidFill>
                  <a:srgbClr val="4C6062"/>
                </a:solidFill>
                <a:latin typeface="微软雅黑" panose="020B0503020204020204" pitchFamily="34" charset="-122"/>
                <a:ea typeface="微软雅黑" panose="020B0503020204020204" pitchFamily="34" charset="-122"/>
              </a:rPr>
              <a:t>d”</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-n  '</a:t>
            </a:r>
            <a:r>
              <a:rPr lang="en-US" altLang="zh-CN" sz="2000" dirty="0" err="1">
                <a:solidFill>
                  <a:srgbClr val="4C6062"/>
                </a:solidFill>
                <a:latin typeface="微软雅黑" panose="020B0503020204020204" pitchFamily="34" charset="-122"/>
                <a:ea typeface="微软雅黑" panose="020B0503020204020204" pitchFamily="34" charset="-122"/>
              </a:rPr>
              <a:t>g..d</a:t>
            </a:r>
            <a:r>
              <a:rPr lang="en-US" altLang="zh-CN" sz="2000" dirty="0">
                <a:solidFill>
                  <a:srgbClr val="4C6062"/>
                </a:solidFill>
                <a:latin typeface="微软雅黑" panose="020B0503020204020204" pitchFamily="34" charset="-122"/>
                <a:ea typeface="微软雅黑" panose="020B0503020204020204" pitchFamily="34" charset="-122"/>
              </a:rPr>
              <a:t>'  /root/sample.txt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1:"Open Source" is a good mechanism to develop programs.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9:Oh! The soup taste good.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16:The world &lt;Happy&gt; is the same with "glad".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76327" y="3658394"/>
            <a:ext cx="10028789" cy="2125610"/>
          </a:xfrm>
          <a:prstGeom prst="rect">
            <a:avLst/>
          </a:prstGeom>
        </p:spPr>
      </p:pic>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9"/>
            <a:ext cx="6629399" cy="2352518"/>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目标</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411863"/>
            <a:ext cx="5797549" cy="646331"/>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“面壁十年图破壁，难酬蹈海亦英雄”。为中华之崛起而读书，从来都不仅限于纸上。</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7-3  </a:t>
            </a:r>
            <a:r>
              <a:rPr lang="zh-CN" altLang="en-US" dirty="0"/>
              <a:t>练习基础正则表达式</a:t>
            </a:r>
            <a:endParaRPr lang="zh-CN" altLang="en-US" b="0" dirty="0"/>
          </a:p>
        </p:txBody>
      </p:sp>
      <p:sp>
        <p:nvSpPr>
          <p:cNvPr id="2" name="文本框 1"/>
          <p:cNvSpPr txBox="1"/>
          <p:nvPr/>
        </p:nvSpPr>
        <p:spPr>
          <a:xfrm>
            <a:off x="984793" y="1471587"/>
            <a:ext cx="10128776" cy="426988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当需要“至少两个</a:t>
            </a:r>
            <a:r>
              <a:rPr lang="en-US" altLang="zh-CN" sz="2000" dirty="0">
                <a:solidFill>
                  <a:srgbClr val="4C6062"/>
                </a:solidFill>
                <a:latin typeface="微软雅黑" panose="020B0503020204020204" pitchFamily="34" charset="-122"/>
                <a:ea typeface="微软雅黑" panose="020B0503020204020204" pitchFamily="34" charset="-122"/>
              </a:rPr>
              <a:t>o</a:t>
            </a:r>
            <a:r>
              <a:rPr lang="zh-CN" altLang="en-US" sz="2000" dirty="0">
                <a:solidFill>
                  <a:srgbClr val="4C6062"/>
                </a:solidFill>
                <a:latin typeface="微软雅黑" panose="020B0503020204020204" pitchFamily="34" charset="-122"/>
                <a:ea typeface="微软雅黑" panose="020B0503020204020204" pitchFamily="34" charset="-122"/>
              </a:rPr>
              <a:t>以上的字符串”时，就需要</a:t>
            </a:r>
            <a:r>
              <a:rPr lang="en-US" altLang="zh-CN" sz="2000" dirty="0" err="1">
                <a:solidFill>
                  <a:srgbClr val="4C6062"/>
                </a:solidFill>
                <a:latin typeface="微软雅黑" panose="020B0503020204020204" pitchFamily="34" charset="-122"/>
                <a:ea typeface="微软雅黑" panose="020B0503020204020204" pitchFamily="34" charset="-122"/>
              </a:rPr>
              <a:t>ooo</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，即</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-n  '</a:t>
            </a:r>
            <a:r>
              <a:rPr lang="en-US" altLang="zh-CN" sz="2000" dirty="0" err="1">
                <a:solidFill>
                  <a:srgbClr val="4C6062"/>
                </a:solidFill>
                <a:latin typeface="微软雅黑" panose="020B0503020204020204" pitchFamily="34" charset="-122"/>
                <a:ea typeface="微软雅黑" panose="020B0503020204020204" pitchFamily="34" charset="-122"/>
              </a:rPr>
              <a:t>ooo</a:t>
            </a:r>
            <a:r>
              <a:rPr lang="en-US" altLang="zh-CN" sz="2000" dirty="0">
                <a:solidFill>
                  <a:srgbClr val="4C6062"/>
                </a:solidFill>
                <a:latin typeface="微软雅黑" panose="020B0503020204020204" pitchFamily="34" charset="-122"/>
                <a:ea typeface="微软雅黑" panose="020B0503020204020204" pitchFamily="34" charset="-122"/>
              </a:rPr>
              <a:t>*'  /root/sample.txt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如果想要字符串开头与结尾都是</a:t>
            </a:r>
            <a:r>
              <a:rPr lang="en-US" altLang="zh-CN" sz="2000" dirty="0">
                <a:solidFill>
                  <a:srgbClr val="4C6062"/>
                </a:solidFill>
                <a:latin typeface="微软雅黑" panose="020B0503020204020204" pitchFamily="34" charset="-122"/>
                <a:ea typeface="微软雅黑" panose="020B0503020204020204" pitchFamily="34" charset="-122"/>
              </a:rPr>
              <a:t>g</a:t>
            </a:r>
            <a:r>
              <a:rPr lang="zh-CN" altLang="en-US" sz="2000" dirty="0">
                <a:solidFill>
                  <a:srgbClr val="4C6062"/>
                </a:solidFill>
                <a:latin typeface="微软雅黑" panose="020B0503020204020204" pitchFamily="34" charset="-122"/>
                <a:ea typeface="微软雅黑" panose="020B0503020204020204" pitchFamily="34" charset="-122"/>
              </a:rPr>
              <a:t>，但是两个</a:t>
            </a:r>
            <a:r>
              <a:rPr lang="en-US" altLang="zh-CN" sz="2000" dirty="0">
                <a:solidFill>
                  <a:srgbClr val="4C6062"/>
                </a:solidFill>
                <a:latin typeface="微软雅黑" panose="020B0503020204020204" pitchFamily="34" charset="-122"/>
                <a:ea typeface="微软雅黑" panose="020B0503020204020204" pitchFamily="34" charset="-122"/>
              </a:rPr>
              <a:t>g</a:t>
            </a:r>
            <a:r>
              <a:rPr lang="zh-CN" altLang="en-US" sz="2000" dirty="0">
                <a:solidFill>
                  <a:srgbClr val="4C6062"/>
                </a:solidFill>
                <a:latin typeface="微软雅黑" panose="020B0503020204020204" pitchFamily="34" charset="-122"/>
                <a:ea typeface="微软雅黑" panose="020B0503020204020204" pitchFamily="34" charset="-122"/>
              </a:rPr>
              <a:t>之间仅能存在至少一个</a:t>
            </a:r>
            <a:r>
              <a:rPr lang="en-US" altLang="zh-CN" sz="2000" dirty="0">
                <a:solidFill>
                  <a:srgbClr val="4C6062"/>
                </a:solidFill>
                <a:latin typeface="微软雅黑" panose="020B0503020204020204" pitchFamily="34" charset="-122"/>
                <a:ea typeface="微软雅黑" panose="020B0503020204020204" pitchFamily="34" charset="-122"/>
              </a:rPr>
              <a:t>o</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-n  ‘goo*g'  sample.txt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如果想要找出以</a:t>
            </a:r>
            <a:r>
              <a:rPr lang="en-US" altLang="zh-CN" sz="2000" dirty="0">
                <a:solidFill>
                  <a:srgbClr val="4C6062"/>
                </a:solidFill>
                <a:latin typeface="微软雅黑" panose="020B0503020204020204" pitchFamily="34" charset="-122"/>
                <a:ea typeface="微软雅黑" panose="020B0503020204020204" pitchFamily="34" charset="-122"/>
              </a:rPr>
              <a:t>g</a:t>
            </a:r>
            <a:r>
              <a:rPr lang="zh-CN" altLang="en-US" sz="2000" dirty="0">
                <a:solidFill>
                  <a:srgbClr val="4C6062"/>
                </a:solidFill>
                <a:latin typeface="微软雅黑" panose="020B0503020204020204" pitchFamily="34" charset="-122"/>
                <a:ea typeface="微软雅黑" panose="020B0503020204020204" pitchFamily="34" charset="-122"/>
              </a:rPr>
              <a:t>开头且以</a:t>
            </a:r>
            <a:r>
              <a:rPr lang="en-US" altLang="zh-CN" sz="2000" dirty="0">
                <a:solidFill>
                  <a:srgbClr val="4C6062"/>
                </a:solidFill>
                <a:latin typeface="微软雅黑" panose="020B0503020204020204" pitchFamily="34" charset="-122"/>
                <a:ea typeface="微软雅黑" panose="020B0503020204020204" pitchFamily="34" charset="-122"/>
              </a:rPr>
              <a:t>g</a:t>
            </a:r>
            <a:r>
              <a:rPr lang="zh-CN" altLang="en-US" sz="2000" dirty="0">
                <a:solidFill>
                  <a:srgbClr val="4C6062"/>
                </a:solidFill>
                <a:latin typeface="微软雅黑" panose="020B0503020204020204" pitchFamily="34" charset="-122"/>
                <a:ea typeface="微软雅黑" panose="020B0503020204020204" pitchFamily="34" charset="-122"/>
              </a:rPr>
              <a:t>结尾的字符串，当中的字节可有可无，那该如何操作呢？</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-n  'g.*g'  /root/sample.txt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如果想要找出“任意数字”的行列呢？</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l-NL" altLang="zh-CN" sz="2000" dirty="0">
                <a:solidFill>
                  <a:srgbClr val="4C6062"/>
                </a:solidFill>
                <a:latin typeface="微软雅黑" panose="020B0503020204020204" pitchFamily="34" charset="-122"/>
                <a:ea typeface="微软雅黑" panose="020B0503020204020204" pitchFamily="34" charset="-122"/>
              </a:rPr>
              <a:t>[root@Server01 ~]# grep  -n  '[0-9][0-9]*'  /root/sample.txt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a:off x="1076327" y="2058194"/>
            <a:ext cx="10028789" cy="594354"/>
          </a:xfrm>
          <a:prstGeom prst="rect">
            <a:avLst/>
          </a:prstGeom>
        </p:spPr>
      </p:pic>
      <p:pic>
        <p:nvPicPr>
          <p:cNvPr id="7" name="图片 6"/>
          <p:cNvPicPr>
            <a:picLocks noChangeAspect="1"/>
          </p:cNvPicPr>
          <p:nvPr/>
        </p:nvPicPr>
        <p:blipFill>
          <a:blip r:embed="rId1"/>
          <a:stretch>
            <a:fillRect/>
          </a:stretch>
        </p:blipFill>
        <p:spPr>
          <a:xfrm>
            <a:off x="1076326" y="3068715"/>
            <a:ext cx="10028789" cy="594354"/>
          </a:xfrm>
          <a:prstGeom prst="rect">
            <a:avLst/>
          </a:prstGeom>
        </p:spPr>
      </p:pic>
      <p:pic>
        <p:nvPicPr>
          <p:cNvPr id="9" name="图片 8"/>
          <p:cNvPicPr>
            <a:picLocks noChangeAspect="1"/>
          </p:cNvPicPr>
          <p:nvPr/>
        </p:nvPicPr>
        <p:blipFill>
          <a:blip r:embed="rId1"/>
          <a:stretch>
            <a:fillRect/>
          </a:stretch>
        </p:blipFill>
        <p:spPr>
          <a:xfrm>
            <a:off x="1069975" y="4123109"/>
            <a:ext cx="10028789" cy="594354"/>
          </a:xfrm>
          <a:prstGeom prst="rect">
            <a:avLst/>
          </a:prstGeom>
        </p:spPr>
      </p:pic>
      <p:pic>
        <p:nvPicPr>
          <p:cNvPr id="10" name="图片 9"/>
          <p:cNvPicPr>
            <a:picLocks noChangeAspect="1"/>
          </p:cNvPicPr>
          <p:nvPr/>
        </p:nvPicPr>
        <p:blipFill>
          <a:blip r:embed="rId1"/>
          <a:stretch>
            <a:fillRect/>
          </a:stretch>
        </p:blipFill>
        <p:spPr>
          <a:xfrm>
            <a:off x="1069974" y="5219646"/>
            <a:ext cx="10028789" cy="594354"/>
          </a:xfrm>
          <a:prstGeom prst="rect">
            <a:avLst/>
          </a:prstGeom>
        </p:spPr>
      </p:pic>
    </p:spTree>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7-3  </a:t>
            </a:r>
            <a:r>
              <a:rPr lang="zh-CN" altLang="en-US" dirty="0"/>
              <a:t>练习基础正则表达式</a:t>
            </a:r>
            <a:endParaRPr lang="zh-CN" altLang="en-US" b="0" dirty="0"/>
          </a:p>
        </p:txBody>
      </p:sp>
      <p:sp>
        <p:nvSpPr>
          <p:cNvPr id="2" name="文本框 1"/>
          <p:cNvSpPr txBox="1"/>
          <p:nvPr/>
        </p:nvSpPr>
        <p:spPr>
          <a:xfrm>
            <a:off x="984793" y="1471587"/>
            <a:ext cx="10128776" cy="473155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限定连续</a:t>
            </a:r>
            <a:r>
              <a:rPr lang="en-US" altLang="zh-CN" sz="2000" dirty="0">
                <a:solidFill>
                  <a:srgbClr val="4C6062"/>
                </a:solidFill>
                <a:latin typeface="微软雅黑" panose="020B0503020204020204" pitchFamily="34" charset="-122"/>
                <a:ea typeface="微软雅黑" panose="020B0503020204020204" pitchFamily="34" charset="-122"/>
              </a:rPr>
              <a:t>RE</a:t>
            </a:r>
            <a:r>
              <a:rPr lang="zh-CN" altLang="en-US" sz="2000" dirty="0">
                <a:solidFill>
                  <a:srgbClr val="4C6062"/>
                </a:solidFill>
                <a:latin typeface="微软雅黑" panose="020B0503020204020204" pitchFamily="34" charset="-122"/>
                <a:ea typeface="微软雅黑" panose="020B0503020204020204" pitchFamily="34" charset="-122"/>
              </a:rPr>
              <a:t>字符范围</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：限定范围的字符。但因为“</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与“</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的符号在</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里是有特殊意义的，所以必须使用转义字符“</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来让其失去特殊意义才行。</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假设要找到含两个</a:t>
            </a:r>
            <a:r>
              <a:rPr lang="en-US" altLang="zh-CN" sz="2000" dirty="0">
                <a:solidFill>
                  <a:srgbClr val="4C6062"/>
                </a:solidFill>
                <a:latin typeface="微软雅黑" panose="020B0503020204020204" pitchFamily="34" charset="-122"/>
                <a:ea typeface="微软雅黑" panose="020B0503020204020204" pitchFamily="34" charset="-122"/>
              </a:rPr>
              <a:t>o</a:t>
            </a:r>
            <a:r>
              <a:rPr lang="zh-CN" altLang="en-US" sz="2000" dirty="0">
                <a:solidFill>
                  <a:srgbClr val="4C6062"/>
                </a:solidFill>
                <a:latin typeface="微软雅黑" panose="020B0503020204020204" pitchFamily="34" charset="-122"/>
                <a:ea typeface="微软雅黑" panose="020B0503020204020204" pitchFamily="34" charset="-122"/>
              </a:rPr>
              <a:t>的字符串的行：</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pt-BR" altLang="zh-CN" sz="2000" dirty="0">
                <a:solidFill>
                  <a:srgbClr val="4C6062"/>
                </a:solidFill>
                <a:latin typeface="微软雅黑" panose="020B0503020204020204" pitchFamily="34" charset="-122"/>
                <a:ea typeface="微软雅黑" panose="020B0503020204020204" pitchFamily="34" charset="-122"/>
              </a:rPr>
              <a:t>[root@Server01 ~]# grep  -n  'o\{2\}'  /root/sample.txt</a:t>
            </a:r>
            <a:endParaRPr lang="pt-BR"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假设要找出</a:t>
            </a:r>
            <a:r>
              <a:rPr lang="en-US" altLang="zh-CN" sz="2000" dirty="0">
                <a:solidFill>
                  <a:srgbClr val="4C6062"/>
                </a:solidFill>
                <a:latin typeface="微软雅黑" panose="020B0503020204020204" pitchFamily="34" charset="-122"/>
                <a:ea typeface="微软雅黑" panose="020B0503020204020204" pitchFamily="34" charset="-122"/>
              </a:rPr>
              <a:t>g</a:t>
            </a:r>
            <a:r>
              <a:rPr lang="zh-CN" altLang="en-US" sz="2000" dirty="0">
                <a:solidFill>
                  <a:srgbClr val="4C6062"/>
                </a:solidFill>
                <a:latin typeface="微软雅黑" panose="020B0503020204020204" pitchFamily="34" charset="-122"/>
                <a:ea typeface="微软雅黑" panose="020B0503020204020204" pitchFamily="34" charset="-122"/>
              </a:rPr>
              <a:t>后面接</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个</a:t>
            </a:r>
            <a:r>
              <a:rPr lang="en-US" altLang="zh-CN" sz="2000" dirty="0">
                <a:solidFill>
                  <a:srgbClr val="4C6062"/>
                </a:solidFill>
                <a:latin typeface="微软雅黑" panose="020B0503020204020204" pitchFamily="34" charset="-122"/>
                <a:ea typeface="微软雅黑" panose="020B0503020204020204" pitchFamily="34" charset="-122"/>
              </a:rPr>
              <a:t>o</a:t>
            </a:r>
            <a:r>
              <a:rPr lang="zh-CN" altLang="en-US" sz="2000" dirty="0">
                <a:solidFill>
                  <a:srgbClr val="4C6062"/>
                </a:solidFill>
                <a:latin typeface="微软雅黑" panose="020B0503020204020204" pitchFamily="34" charset="-122"/>
                <a:ea typeface="微软雅黑" panose="020B0503020204020204" pitchFamily="34" charset="-122"/>
              </a:rPr>
              <a:t>，然后再接一个</a:t>
            </a:r>
            <a:r>
              <a:rPr lang="en-US" altLang="zh-CN" sz="2000" dirty="0">
                <a:solidFill>
                  <a:srgbClr val="4C6062"/>
                </a:solidFill>
                <a:latin typeface="微软雅黑" panose="020B0503020204020204" pitchFamily="34" charset="-122"/>
                <a:ea typeface="微软雅黑" panose="020B0503020204020204" pitchFamily="34" charset="-122"/>
              </a:rPr>
              <a:t>g</a:t>
            </a:r>
            <a:r>
              <a:rPr lang="zh-CN" altLang="en-US" sz="2000" dirty="0">
                <a:solidFill>
                  <a:srgbClr val="4C6062"/>
                </a:solidFill>
                <a:latin typeface="微软雅黑" panose="020B0503020204020204" pitchFamily="34" charset="-122"/>
                <a:ea typeface="微软雅黑" panose="020B0503020204020204" pitchFamily="34" charset="-122"/>
              </a:rPr>
              <a:t>的字符串：</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pt-BR" altLang="zh-CN" sz="2000" dirty="0">
                <a:solidFill>
                  <a:srgbClr val="4C6062"/>
                </a:solidFill>
                <a:latin typeface="微软雅黑" panose="020B0503020204020204" pitchFamily="34" charset="-122"/>
                <a:ea typeface="微软雅黑" panose="020B0503020204020204" pitchFamily="34" charset="-122"/>
              </a:rPr>
              <a:t>[root@Server01 ~]# grep  -n  'go\{2,5\}g'  /root/sample.txt</a:t>
            </a:r>
            <a:endParaRPr lang="pt-BR"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如果想要的是</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个</a:t>
            </a:r>
            <a:r>
              <a:rPr lang="pt-BR" altLang="zh-CN" sz="2000" dirty="0">
                <a:solidFill>
                  <a:srgbClr val="4C6062"/>
                </a:solidFill>
                <a:latin typeface="微软雅黑" panose="020B0503020204020204" pitchFamily="34" charset="-122"/>
                <a:ea typeface="微软雅黑" panose="020B0503020204020204" pitchFamily="34" charset="-122"/>
              </a:rPr>
              <a:t>o</a:t>
            </a:r>
            <a:r>
              <a:rPr lang="zh-CN" altLang="en-US" sz="2000" dirty="0">
                <a:solidFill>
                  <a:srgbClr val="4C6062"/>
                </a:solidFill>
                <a:latin typeface="微软雅黑" panose="020B0503020204020204" pitchFamily="34" charset="-122"/>
                <a:ea typeface="微软雅黑" panose="020B0503020204020204" pitchFamily="34" charset="-122"/>
              </a:rPr>
              <a:t>以上的</a:t>
            </a:r>
            <a:r>
              <a:rPr lang="pt-BR" altLang="zh-CN" sz="2000" dirty="0">
                <a:solidFill>
                  <a:srgbClr val="4C6062"/>
                </a:solidFill>
                <a:latin typeface="微软雅黑" panose="020B0503020204020204" pitchFamily="34" charset="-122"/>
                <a:ea typeface="微软雅黑" panose="020B0503020204020204" pitchFamily="34" charset="-122"/>
              </a:rPr>
              <a:t>goooo....g</a:t>
            </a:r>
            <a:r>
              <a:rPr lang="zh-CN" altLang="en-US" sz="2000" dirty="0">
                <a:solidFill>
                  <a:srgbClr val="4C6062"/>
                </a:solidFill>
                <a:latin typeface="微软雅黑" panose="020B0503020204020204" pitchFamily="34" charset="-122"/>
                <a:ea typeface="微软雅黑" panose="020B0503020204020204" pitchFamily="34" charset="-122"/>
              </a:rPr>
              <a:t>呢？</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pt-BR" altLang="zh-CN" sz="2000" dirty="0">
                <a:solidFill>
                  <a:srgbClr val="4C6062"/>
                </a:solidFill>
                <a:latin typeface="微软雅黑" panose="020B0503020204020204" pitchFamily="34" charset="-122"/>
                <a:ea typeface="微软雅黑" panose="020B0503020204020204" pitchFamily="34" charset="-122"/>
              </a:rPr>
              <a:t>[root@Server01 ~]# grep  -n  'go\{2,\}g'  /root/sample.txt</a:t>
            </a:r>
            <a:endParaRPr lang="pt-BR"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图片 8"/>
          <p:cNvPicPr>
            <a:picLocks noChangeAspect="1"/>
          </p:cNvPicPr>
          <p:nvPr/>
        </p:nvPicPr>
        <p:blipFill>
          <a:blip r:embed="rId1"/>
          <a:stretch>
            <a:fillRect/>
          </a:stretch>
        </p:blipFill>
        <p:spPr>
          <a:xfrm>
            <a:off x="1069975" y="3521240"/>
            <a:ext cx="10028789" cy="594354"/>
          </a:xfrm>
          <a:prstGeom prst="rect">
            <a:avLst/>
          </a:prstGeom>
        </p:spPr>
      </p:pic>
      <p:pic>
        <p:nvPicPr>
          <p:cNvPr id="10" name="图片 9"/>
          <p:cNvPicPr>
            <a:picLocks noChangeAspect="1"/>
          </p:cNvPicPr>
          <p:nvPr/>
        </p:nvPicPr>
        <p:blipFill>
          <a:blip r:embed="rId1"/>
          <a:stretch>
            <a:fillRect/>
          </a:stretch>
        </p:blipFill>
        <p:spPr>
          <a:xfrm flipV="1">
            <a:off x="1069974" y="4572794"/>
            <a:ext cx="10028789" cy="646852"/>
          </a:xfrm>
          <a:prstGeom prst="rect">
            <a:avLst/>
          </a:prstGeom>
        </p:spPr>
      </p:pic>
      <p:pic>
        <p:nvPicPr>
          <p:cNvPr id="11" name="图片 10"/>
          <p:cNvPicPr>
            <a:picLocks noChangeAspect="1"/>
          </p:cNvPicPr>
          <p:nvPr/>
        </p:nvPicPr>
        <p:blipFill>
          <a:blip r:embed="rId1"/>
          <a:stretch>
            <a:fillRect/>
          </a:stretch>
        </p:blipFill>
        <p:spPr>
          <a:xfrm flipV="1">
            <a:off x="1069973" y="5676846"/>
            <a:ext cx="10028789" cy="646852"/>
          </a:xfrm>
          <a:prstGeom prst="rect">
            <a:avLst/>
          </a:prstGeom>
        </p:spPr>
      </p:pic>
    </p:spTree>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127375" y="2185060"/>
            <a:ext cx="5410478" cy="3816546"/>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7-4  </a:t>
            </a:r>
            <a:r>
              <a:rPr lang="zh-CN" altLang="en-US" dirty="0"/>
              <a:t>基础正则表达式的特殊字符汇总</a:t>
            </a:r>
            <a:endParaRPr lang="zh-CN" altLang="en-US" b="0" dirty="0"/>
          </a:p>
        </p:txBody>
      </p:sp>
      <p:sp>
        <p:nvSpPr>
          <p:cNvPr id="2" name="文本框 1"/>
          <p:cNvSpPr txBox="1"/>
          <p:nvPr/>
        </p:nvSpPr>
        <p:spPr>
          <a:xfrm>
            <a:off x="984793" y="1471587"/>
            <a:ext cx="10128776" cy="103823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基础正则表示的特殊字符汇总成表如下：</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11" name="图片 10"/>
          <p:cNvPicPr>
            <a:picLocks noChangeAspect="1"/>
          </p:cNvPicPr>
          <p:nvPr/>
        </p:nvPicPr>
        <p:blipFill>
          <a:blip r:embed="rId2"/>
          <a:stretch>
            <a:fillRect/>
          </a:stretch>
        </p:blipFill>
        <p:spPr>
          <a:xfrm flipV="1">
            <a:off x="1069973" y="2027717"/>
            <a:ext cx="10028789" cy="4295981"/>
          </a:xfrm>
          <a:prstGeom prst="rect">
            <a:avLst/>
          </a:prstGeom>
        </p:spPr>
      </p:pic>
    </p:spTree>
  </p:cSld>
  <p:clrMapOvr>
    <a:masterClrMapping/>
  </p:clrMapOvr>
  <p:transition spd="slow">
    <p:push/>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3508375" y="2076633"/>
            <a:ext cx="4953000" cy="4198147"/>
          </a:xfrm>
          <a:prstGeom prst="rect">
            <a:avLst/>
          </a:prstGeom>
        </p:spPr>
      </p:pic>
      <p:pic>
        <p:nvPicPr>
          <p:cNvPr id="11" name="图片 10"/>
          <p:cNvPicPr>
            <a:picLocks noChangeAspect="1"/>
          </p:cNvPicPr>
          <p:nvPr/>
        </p:nvPicPr>
        <p:blipFill>
          <a:blip r:embed="rId2"/>
          <a:stretch>
            <a:fillRect/>
          </a:stretch>
        </p:blipFill>
        <p:spPr>
          <a:xfrm flipV="1">
            <a:off x="1069973" y="2027717"/>
            <a:ext cx="10028789" cy="4295981"/>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7-4  </a:t>
            </a:r>
            <a:r>
              <a:rPr lang="zh-CN" altLang="en-US" dirty="0"/>
              <a:t>基础正则表达式的特殊字符汇总</a:t>
            </a:r>
            <a:endParaRPr lang="zh-CN" altLang="en-US" b="0" dirty="0"/>
          </a:p>
        </p:txBody>
      </p:sp>
      <p:sp>
        <p:nvSpPr>
          <p:cNvPr id="2" name="文本框 1"/>
          <p:cNvSpPr txBox="1"/>
          <p:nvPr/>
        </p:nvSpPr>
        <p:spPr>
          <a:xfrm>
            <a:off x="984793" y="1471587"/>
            <a:ext cx="10128776" cy="103823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基础正则表示的特殊字符汇总成表（续）如下：</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203575" y="3356205"/>
          <a:ext cx="5485187" cy="3104709"/>
        </p:xfrm>
        <a:graphic>
          <a:graphicData uri="http://schemas.openxmlformats.org/drawingml/2006/table">
            <a:tbl>
              <a:tblPr firstRow="1" firstCol="1" lastRow="1" lastCol="1" bandRow="1" bandCol="1">
                <a:tableStyleId>{5C22544A-7EE6-4342-B048-85BDC9FD1C3A}</a:tableStyleId>
              </a:tblPr>
              <a:tblGrid>
                <a:gridCol w="962102"/>
                <a:gridCol w="4523085"/>
              </a:tblGrid>
              <a:tr h="427547">
                <a:tc>
                  <a:txBody>
                    <a:bodyPr/>
                    <a:lstStyle/>
                    <a:p>
                      <a:pPr algn="ctr">
                        <a:lnSpc>
                          <a:spcPts val="1600"/>
                        </a:lnSpc>
                        <a:spcBef>
                          <a:spcPts val="120"/>
                        </a:spcBef>
                        <a:spcAft>
                          <a:spcPts val="120"/>
                        </a:spcAft>
                      </a:pPr>
                      <a:r>
                        <a:rPr lang="zh-CN" sz="900" kern="100">
                          <a:effectLst/>
                        </a:rPr>
                        <a:t>重定向符</a:t>
                      </a:r>
                      <a:endParaRPr lang="zh-CN" sz="900" kern="100">
                        <a:solidFill>
                          <a:srgbClr val="FFFFFF"/>
                        </a:solidFill>
                        <a:effectLst/>
                        <a:latin typeface="方正兰亭黑简体"/>
                        <a:cs typeface="Times New Roman" panose="02020603050405020304" pitchFamily="18" charset="0"/>
                      </a:endParaRPr>
                    </a:p>
                  </a:txBody>
                  <a:tcPr marL="0" marR="0" marT="0" marB="0" anchor="ctr"/>
                </a:tc>
                <a:tc>
                  <a:txBody>
                    <a:bodyPr/>
                    <a:lstStyle/>
                    <a:p>
                      <a:pPr algn="ctr">
                        <a:lnSpc>
                          <a:spcPts val="1600"/>
                        </a:lnSpc>
                        <a:spcBef>
                          <a:spcPts val="120"/>
                        </a:spcBef>
                        <a:spcAft>
                          <a:spcPts val="120"/>
                        </a:spcAft>
                      </a:pPr>
                      <a:r>
                        <a:rPr lang="zh-CN" sz="900" kern="100" dirty="0">
                          <a:effectLst/>
                        </a:rPr>
                        <a:t>说</a:t>
                      </a:r>
                      <a:r>
                        <a:rPr lang="en-US" sz="900" kern="100" dirty="0">
                          <a:effectLst/>
                        </a:rPr>
                        <a:t>    </a:t>
                      </a:r>
                      <a:r>
                        <a:rPr lang="zh-CN" sz="900" kern="100" dirty="0">
                          <a:effectLst/>
                        </a:rPr>
                        <a:t>明</a:t>
                      </a:r>
                      <a:endParaRPr lang="zh-CN" sz="900" kern="100" dirty="0">
                        <a:solidFill>
                          <a:srgbClr val="FFFFFF"/>
                        </a:solidFill>
                        <a:effectLst/>
                        <a:latin typeface="方正兰亭黑简体"/>
                        <a:cs typeface="Times New Roman" panose="02020603050405020304" pitchFamily="18" charset="0"/>
                      </a:endParaRPr>
                    </a:p>
                  </a:txBody>
                  <a:tcPr marL="0" marR="0" marT="0" marB="0" anchor="ctr"/>
                </a:tc>
              </a:tr>
              <a:tr h="911184">
                <a:tc>
                  <a:txBody>
                    <a:bodyPr/>
                    <a:lstStyle/>
                    <a:p>
                      <a:pPr algn="ctr">
                        <a:lnSpc>
                          <a:spcPts val="1600"/>
                        </a:lnSpc>
                        <a:spcBef>
                          <a:spcPts val="120"/>
                        </a:spcBef>
                        <a:spcAft>
                          <a:spcPts val="120"/>
                        </a:spcAft>
                      </a:pPr>
                      <a:r>
                        <a:rPr lang="en-US" sz="900" kern="100">
                          <a:effectLst/>
                        </a:rPr>
                        <a:t>&lt; </a:t>
                      </a:r>
                      <a:endParaRPr lang="zh-CN" sz="9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900" kern="100">
                          <a:effectLst/>
                        </a:rPr>
                        <a:t>实现输入重定向。输入重定向并不经常使用，因为大多数命令都以参数的形式在命令行上指定输入文件的文件名。尽管如此，当使用一个不接受文件名为输入参数的命令，而需要的输入又是在一个已存在的文件中时，就能用输入重定向解决问题</a:t>
                      </a:r>
                      <a:endParaRPr lang="zh-CN" sz="900" kern="100">
                        <a:effectLst/>
                        <a:latin typeface="Times New Roman" panose="02020603050405020304" pitchFamily="18" charset="0"/>
                        <a:ea typeface="方正书宋简体"/>
                      </a:endParaRPr>
                    </a:p>
                  </a:txBody>
                  <a:tcPr marL="68580" marR="68580" marT="0" marB="0" anchor="ctr"/>
                </a:tc>
              </a:tr>
              <a:tr h="911184">
                <a:tc>
                  <a:txBody>
                    <a:bodyPr/>
                    <a:lstStyle/>
                    <a:p>
                      <a:pPr algn="ctr">
                        <a:lnSpc>
                          <a:spcPts val="1600"/>
                        </a:lnSpc>
                        <a:spcBef>
                          <a:spcPts val="120"/>
                        </a:spcBef>
                        <a:spcAft>
                          <a:spcPts val="120"/>
                        </a:spcAft>
                      </a:pPr>
                      <a:r>
                        <a:rPr lang="en-US" sz="900" kern="100">
                          <a:effectLst/>
                        </a:rPr>
                        <a:t>&gt;</a:t>
                      </a:r>
                      <a:r>
                        <a:rPr lang="zh-CN" sz="900" kern="100">
                          <a:effectLst/>
                        </a:rPr>
                        <a:t>或</a:t>
                      </a:r>
                      <a:r>
                        <a:rPr lang="en-US" sz="900" kern="100">
                          <a:effectLst/>
                        </a:rPr>
                        <a:t>&gt;&gt;</a:t>
                      </a:r>
                      <a:endParaRPr lang="zh-CN" sz="9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900" kern="100">
                          <a:effectLst/>
                        </a:rPr>
                        <a:t>实现输出重定向。输出重定向比输入重定向更常用。输出重定向使用户能把一个命令的输出重定向到一个文件中，而不是显示在屏幕上。很多情况下都可以使用这种功能。例如，如果某个命令的输出很多，在屏幕上不能完全显示，即可把它重定向到一个文件中，稍后再用文本编辑器来打开这个文件</a:t>
                      </a:r>
                      <a:endParaRPr lang="zh-CN" sz="900" kern="100">
                        <a:effectLst/>
                        <a:latin typeface="Times New Roman" panose="02020603050405020304" pitchFamily="18" charset="0"/>
                        <a:ea typeface="方正书宋简体"/>
                      </a:endParaRPr>
                    </a:p>
                  </a:txBody>
                  <a:tcPr marL="68580" marR="68580" marT="0" marB="0" anchor="ctr"/>
                </a:tc>
              </a:tr>
              <a:tr h="427397">
                <a:tc>
                  <a:txBody>
                    <a:bodyPr/>
                    <a:lstStyle/>
                    <a:p>
                      <a:pPr algn="ctr">
                        <a:lnSpc>
                          <a:spcPts val="1600"/>
                        </a:lnSpc>
                        <a:spcBef>
                          <a:spcPts val="120"/>
                        </a:spcBef>
                        <a:spcAft>
                          <a:spcPts val="120"/>
                        </a:spcAft>
                      </a:pPr>
                      <a:r>
                        <a:rPr lang="en-US" sz="900" kern="100">
                          <a:effectLst/>
                        </a:rPr>
                        <a:t>2&gt;</a:t>
                      </a:r>
                      <a:r>
                        <a:rPr lang="zh-CN" sz="900" kern="100">
                          <a:effectLst/>
                        </a:rPr>
                        <a:t>或</a:t>
                      </a:r>
                      <a:r>
                        <a:rPr lang="en-US" sz="900" kern="100">
                          <a:effectLst/>
                        </a:rPr>
                        <a:t>2&gt;&gt;</a:t>
                      </a:r>
                      <a:endParaRPr lang="zh-CN" sz="9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900" kern="100">
                          <a:effectLst/>
                        </a:rPr>
                        <a:t>实现错误重定向</a:t>
                      </a:r>
                      <a:endParaRPr lang="zh-CN" sz="900" kern="100">
                        <a:effectLst/>
                        <a:latin typeface="Times New Roman" panose="02020603050405020304" pitchFamily="18" charset="0"/>
                        <a:ea typeface="方正书宋简体"/>
                      </a:endParaRPr>
                    </a:p>
                  </a:txBody>
                  <a:tcPr marL="68580" marR="68580" marT="0" marB="0" anchor="ctr"/>
                </a:tc>
              </a:tr>
              <a:tr h="427397">
                <a:tc>
                  <a:txBody>
                    <a:bodyPr/>
                    <a:lstStyle/>
                    <a:p>
                      <a:pPr algn="ctr">
                        <a:lnSpc>
                          <a:spcPts val="1600"/>
                        </a:lnSpc>
                        <a:spcBef>
                          <a:spcPts val="120"/>
                        </a:spcBef>
                        <a:spcAft>
                          <a:spcPts val="120"/>
                        </a:spcAft>
                      </a:pPr>
                      <a:r>
                        <a:rPr lang="en-US" sz="900" kern="100">
                          <a:effectLst/>
                        </a:rPr>
                        <a:t>&amp;&gt;</a:t>
                      </a:r>
                      <a:endParaRPr lang="zh-CN" sz="9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900" kern="100" dirty="0">
                          <a:effectLst/>
                        </a:rPr>
                        <a:t>同时实现输出重定向和错误重定向</a:t>
                      </a:r>
                      <a:endParaRPr lang="zh-CN" sz="900" kern="100" dirty="0">
                        <a:effectLst/>
                        <a:latin typeface="Times New Roman" panose="02020603050405020304" pitchFamily="18" charset="0"/>
                        <a:ea typeface="方正书宋简体"/>
                      </a:endParaRPr>
                    </a:p>
                  </a:txBody>
                  <a:tcPr marL="68580" marR="68580" marT="0" marB="0" anchor="ctr"/>
                </a:tc>
              </a:tr>
            </a:tbl>
          </a:graphicData>
        </a:graphic>
      </p:graphicFrame>
      <p:pic>
        <p:nvPicPr>
          <p:cNvPr id="11" name="图片 10"/>
          <p:cNvPicPr>
            <a:picLocks noChangeAspect="1"/>
          </p:cNvPicPr>
          <p:nvPr/>
        </p:nvPicPr>
        <p:blipFill>
          <a:blip r:embed="rId1"/>
          <a:stretch>
            <a:fillRect/>
          </a:stretch>
        </p:blipFill>
        <p:spPr>
          <a:xfrm flipV="1">
            <a:off x="1069973" y="3356204"/>
            <a:ext cx="10028789" cy="3197789"/>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7-5  </a:t>
            </a:r>
            <a:r>
              <a:rPr lang="zh-CN" altLang="en-US" dirty="0"/>
              <a:t>使用重定向</a:t>
            </a:r>
            <a:endParaRPr lang="zh-CN" altLang="en-US" b="0" dirty="0"/>
          </a:p>
        </p:txBody>
      </p:sp>
      <p:sp>
        <p:nvSpPr>
          <p:cNvPr id="2" name="文本框 1"/>
          <p:cNvSpPr txBox="1"/>
          <p:nvPr/>
        </p:nvSpPr>
        <p:spPr>
          <a:xfrm>
            <a:off x="984793" y="1471587"/>
            <a:ext cx="10128776" cy="188461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重定向就是不使用系统的标准输入端口、标准输出端口或标准错误端口，而进行重新的指定，所以重定向分为输入重定向、输出重定向和错误重定向。通常情况下，重定向到一个文件。在</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中，要实现重定向主要依靠重定向符，即</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是检查命令行中有无重定向符来决定是否需要实施重定向。重定向符如下表：</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7-5  </a:t>
            </a:r>
            <a:r>
              <a:rPr lang="zh-CN" altLang="en-US" dirty="0"/>
              <a:t>使用重定向</a:t>
            </a:r>
            <a:endParaRPr lang="zh-CN" altLang="en-US" b="0" dirty="0"/>
          </a:p>
        </p:txBody>
      </p:sp>
      <p:sp>
        <p:nvSpPr>
          <p:cNvPr id="2" name="文本框 1"/>
          <p:cNvSpPr txBox="1"/>
          <p:nvPr/>
        </p:nvSpPr>
        <p:spPr>
          <a:xfrm>
            <a:off x="984793" y="1471587"/>
            <a:ext cx="10128776" cy="5050229"/>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下面举几个使用重定向的例子。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1</a:t>
            </a:r>
            <a:r>
              <a:rPr lang="zh-CN" altLang="en-US" sz="1400" dirty="0">
                <a:solidFill>
                  <a:srgbClr val="4C6062"/>
                </a:solidFill>
                <a:latin typeface="微软雅黑" panose="020B0503020204020204" pitchFamily="34" charset="-122"/>
                <a:ea typeface="微软雅黑" panose="020B0503020204020204" pitchFamily="34" charset="-122"/>
              </a:rPr>
              <a:t>）将</a:t>
            </a:r>
            <a:r>
              <a:rPr lang="en-US" altLang="zh-CN" sz="1400" dirty="0">
                <a:solidFill>
                  <a:srgbClr val="4C6062"/>
                </a:solidFill>
                <a:latin typeface="微软雅黑" panose="020B0503020204020204" pitchFamily="34" charset="-122"/>
                <a:ea typeface="微软雅黑" panose="020B0503020204020204" pitchFamily="34" charset="-122"/>
              </a:rPr>
              <a:t>ls</a:t>
            </a:r>
            <a:r>
              <a:rPr lang="zh-CN" altLang="en-US" sz="1400" dirty="0">
                <a:solidFill>
                  <a:srgbClr val="4C6062"/>
                </a:solidFill>
                <a:latin typeface="微软雅黑" panose="020B0503020204020204" pitchFamily="34" charset="-122"/>
                <a:ea typeface="微软雅黑" panose="020B0503020204020204" pitchFamily="34" charset="-122"/>
              </a:rPr>
              <a:t>命令生成的</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zh-CN" altLang="en-US" sz="1400" dirty="0">
                <a:solidFill>
                  <a:srgbClr val="4C6062"/>
                </a:solidFill>
                <a:latin typeface="微软雅黑" panose="020B0503020204020204" pitchFamily="34" charset="-122"/>
                <a:ea typeface="微软雅黑" panose="020B0503020204020204" pitchFamily="34" charset="-122"/>
              </a:rPr>
              <a:t>目录的一个清单存到当前目录中的</a:t>
            </a:r>
            <a:r>
              <a:rPr lang="en-US" altLang="zh-CN" sz="1400" dirty="0" err="1">
                <a:solidFill>
                  <a:srgbClr val="4C6062"/>
                </a:solidFill>
                <a:latin typeface="微软雅黑" panose="020B0503020204020204" pitchFamily="34" charset="-122"/>
                <a:ea typeface="微软雅黑" panose="020B0503020204020204" pitchFamily="34" charset="-122"/>
              </a:rPr>
              <a:t>dir</a:t>
            </a:r>
            <a:r>
              <a:rPr lang="zh-CN" altLang="en-US" sz="1400" dirty="0">
                <a:solidFill>
                  <a:srgbClr val="4C6062"/>
                </a:solidFill>
                <a:latin typeface="微软雅黑" panose="020B0503020204020204" pitchFamily="34" charset="-122"/>
                <a:ea typeface="微软雅黑" panose="020B0503020204020204" pitchFamily="34" charset="-122"/>
              </a:rPr>
              <a:t>文件中。</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ls -l  /</a:t>
            </a:r>
            <a:r>
              <a:rPr lang="en-US" altLang="zh-CN" sz="1400" dirty="0" err="1">
                <a:solidFill>
                  <a:srgbClr val="4C6062"/>
                </a:solidFill>
                <a:latin typeface="微软雅黑" panose="020B0503020204020204" pitchFamily="34" charset="-122"/>
                <a:ea typeface="微软雅黑" panose="020B0503020204020204" pitchFamily="34" charset="-122"/>
              </a:rPr>
              <a:t>tmp</a:t>
            </a:r>
            <a:r>
              <a:rPr lang="en-US" altLang="zh-CN" sz="1400" dirty="0">
                <a:solidFill>
                  <a:srgbClr val="4C6062"/>
                </a:solidFill>
                <a:latin typeface="微软雅黑" panose="020B0503020204020204" pitchFamily="34" charset="-122"/>
                <a:ea typeface="微软雅黑" panose="020B0503020204020204" pitchFamily="34" charset="-122"/>
              </a:rPr>
              <a:t> &gt;</a:t>
            </a:r>
            <a:r>
              <a:rPr lang="en-US" altLang="zh-CN" sz="1400" dirty="0" err="1">
                <a:solidFill>
                  <a:srgbClr val="4C6062"/>
                </a:solidFill>
                <a:latin typeface="微软雅黑" panose="020B0503020204020204" pitchFamily="34" charset="-122"/>
                <a:ea typeface="微软雅黑" panose="020B0503020204020204" pitchFamily="34" charset="-122"/>
              </a:rPr>
              <a:t>dir</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2</a:t>
            </a:r>
            <a:r>
              <a:rPr lang="zh-CN" altLang="en-US" sz="1400" dirty="0">
                <a:solidFill>
                  <a:srgbClr val="4C6062"/>
                </a:solidFill>
                <a:latin typeface="微软雅黑" panose="020B0503020204020204" pitchFamily="34" charset="-122"/>
                <a:ea typeface="微软雅黑" panose="020B0503020204020204" pitchFamily="34" charset="-122"/>
              </a:rPr>
              <a:t>）将</a:t>
            </a:r>
            <a:r>
              <a:rPr lang="en-US" altLang="zh-CN" sz="1400" dirty="0">
                <a:solidFill>
                  <a:srgbClr val="4C6062"/>
                </a:solidFill>
                <a:latin typeface="微软雅黑" panose="020B0503020204020204" pitchFamily="34" charset="-122"/>
                <a:ea typeface="微软雅黑" panose="020B0503020204020204" pitchFamily="34" charset="-122"/>
              </a:rPr>
              <a:t>ls</a:t>
            </a:r>
            <a:r>
              <a:rPr lang="zh-CN" altLang="en-US" sz="1400" dirty="0">
                <a:solidFill>
                  <a:srgbClr val="4C6062"/>
                </a:solidFill>
                <a:latin typeface="微软雅黑" panose="020B0503020204020204" pitchFamily="34" charset="-122"/>
                <a:ea typeface="微软雅黑" panose="020B0503020204020204" pitchFamily="34" charset="-122"/>
              </a:rPr>
              <a:t>命令生成的</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zh-CN" altLang="en-US" sz="1400" dirty="0">
                <a:solidFill>
                  <a:srgbClr val="4C6062"/>
                </a:solidFill>
                <a:latin typeface="微软雅黑" panose="020B0503020204020204" pitchFamily="34" charset="-122"/>
                <a:ea typeface="微软雅黑" panose="020B0503020204020204" pitchFamily="34" charset="-122"/>
              </a:rPr>
              <a:t>目录的一个清单以追加的方式存到当前目录中的</a:t>
            </a:r>
            <a:r>
              <a:rPr lang="en-US" altLang="zh-CN" sz="1400" dirty="0" err="1">
                <a:solidFill>
                  <a:srgbClr val="4C6062"/>
                </a:solidFill>
                <a:latin typeface="微软雅黑" panose="020B0503020204020204" pitchFamily="34" charset="-122"/>
                <a:ea typeface="微软雅黑" panose="020B0503020204020204" pitchFamily="34" charset="-122"/>
              </a:rPr>
              <a:t>dir</a:t>
            </a:r>
            <a:r>
              <a:rPr lang="zh-CN" altLang="en-US" sz="1400" dirty="0">
                <a:solidFill>
                  <a:srgbClr val="4C6062"/>
                </a:solidFill>
                <a:latin typeface="微软雅黑" panose="020B0503020204020204" pitchFamily="34" charset="-122"/>
                <a:ea typeface="微软雅黑" panose="020B0503020204020204" pitchFamily="34" charset="-122"/>
              </a:rPr>
              <a:t>文件中。</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ls -l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 &gt;&gt;</a:t>
            </a:r>
            <a:r>
              <a:rPr lang="en-US" altLang="zh-CN" sz="1400" dirty="0" err="1">
                <a:solidFill>
                  <a:srgbClr val="4C6062"/>
                </a:solidFill>
                <a:latin typeface="微软雅黑" panose="020B0503020204020204" pitchFamily="34" charset="-122"/>
                <a:ea typeface="微软雅黑" panose="020B0503020204020204" pitchFamily="34" charset="-122"/>
              </a:rPr>
              <a:t>dir</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3</a:t>
            </a: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passwd</a:t>
            </a:r>
            <a:r>
              <a:rPr lang="zh-CN" altLang="en-US" sz="1400" dirty="0">
                <a:solidFill>
                  <a:srgbClr val="4C6062"/>
                </a:solidFill>
                <a:latin typeface="微软雅黑" panose="020B0503020204020204" pitchFamily="34" charset="-122"/>
                <a:ea typeface="微软雅黑" panose="020B0503020204020204" pitchFamily="34" charset="-122"/>
              </a:rPr>
              <a:t>文件的内容作为</a:t>
            </a:r>
            <a:r>
              <a:rPr lang="en-US" altLang="zh-CN" sz="1400" dirty="0" err="1">
                <a:solidFill>
                  <a:srgbClr val="4C6062"/>
                </a:solidFill>
                <a:latin typeface="微软雅黑" panose="020B0503020204020204" pitchFamily="34" charset="-122"/>
                <a:ea typeface="微软雅黑" panose="020B0503020204020204" pitchFamily="34" charset="-122"/>
              </a:rPr>
              <a:t>wc</a:t>
            </a:r>
            <a:r>
              <a:rPr lang="zh-CN" altLang="en-US" sz="1400" dirty="0">
                <a:solidFill>
                  <a:srgbClr val="4C6062"/>
                </a:solidFill>
                <a:latin typeface="微软雅黑" panose="020B0503020204020204" pitchFamily="34" charset="-122"/>
                <a:ea typeface="微软雅黑" panose="020B0503020204020204" pitchFamily="34" charset="-122"/>
              </a:rPr>
              <a:t>命令的输入（</a:t>
            </a:r>
            <a:r>
              <a:rPr lang="en-US" altLang="zh-CN" sz="1400" dirty="0" err="1">
                <a:solidFill>
                  <a:srgbClr val="4C6062"/>
                </a:solidFill>
                <a:latin typeface="微软雅黑" panose="020B0503020204020204" pitchFamily="34" charset="-122"/>
                <a:ea typeface="微软雅黑" panose="020B0503020204020204" pitchFamily="34" charset="-122"/>
              </a:rPr>
              <a:t>wc</a:t>
            </a:r>
            <a:r>
              <a:rPr lang="zh-CN" altLang="en-US" sz="1400" dirty="0">
                <a:solidFill>
                  <a:srgbClr val="4C6062"/>
                </a:solidFill>
                <a:latin typeface="微软雅黑" panose="020B0503020204020204" pitchFamily="34" charset="-122"/>
                <a:ea typeface="微软雅黑" panose="020B0503020204020204" pitchFamily="34" charset="-122"/>
              </a:rPr>
              <a:t>命令用来计算数字，可以计算文件的</a:t>
            </a:r>
            <a:r>
              <a:rPr lang="en-US" altLang="zh-CN" sz="1400" dirty="0">
                <a:solidFill>
                  <a:srgbClr val="4C6062"/>
                </a:solidFill>
                <a:latin typeface="微软雅黑" panose="020B0503020204020204" pitchFamily="34" charset="-122"/>
                <a:ea typeface="微软雅黑" panose="020B0503020204020204" pitchFamily="34" charset="-122"/>
              </a:rPr>
              <a:t>Byte</a:t>
            </a:r>
            <a:r>
              <a:rPr lang="zh-CN" altLang="en-US" sz="1400" dirty="0">
                <a:solidFill>
                  <a:srgbClr val="4C6062"/>
                </a:solidFill>
                <a:latin typeface="微软雅黑" panose="020B0503020204020204" pitchFamily="34" charset="-122"/>
                <a:ea typeface="微软雅黑" panose="020B0503020204020204" pitchFamily="34" charset="-122"/>
              </a:rPr>
              <a:t>数、字数或是列数，若不指定文件名称，或是所给予的文件名为“</a:t>
            </a:r>
            <a:r>
              <a:rPr lang="en-US" altLang="zh-CN" sz="1400" dirty="0">
                <a:solidFill>
                  <a:srgbClr val="4C6062"/>
                </a:solidFill>
                <a:latin typeface="微软雅黑" panose="020B0503020204020204" pitchFamily="34" charset="-122"/>
                <a:ea typeface="微软雅黑" panose="020B0503020204020204" pitchFamily="34" charset="-122"/>
              </a:rPr>
              <a:t>-”</a:t>
            </a:r>
            <a:r>
              <a:rPr lang="zh-CN" altLang="en-US" sz="1400" dirty="0">
                <a:solidFill>
                  <a:srgbClr val="4C6062"/>
                </a:solidFill>
                <a:latin typeface="微软雅黑" panose="020B0503020204020204" pitchFamily="34" charset="-122"/>
                <a:ea typeface="微软雅黑" panose="020B0503020204020204" pitchFamily="34" charset="-122"/>
              </a:rPr>
              <a:t>，则</a:t>
            </a:r>
            <a:r>
              <a:rPr lang="en-US" altLang="zh-CN" sz="1400" dirty="0" err="1">
                <a:solidFill>
                  <a:srgbClr val="4C6062"/>
                </a:solidFill>
                <a:latin typeface="微软雅黑" panose="020B0503020204020204" pitchFamily="34" charset="-122"/>
                <a:ea typeface="微软雅黑" panose="020B0503020204020204" pitchFamily="34" charset="-122"/>
              </a:rPr>
              <a:t>wc</a:t>
            </a:r>
            <a:r>
              <a:rPr lang="zh-CN" altLang="en-US" sz="1400" dirty="0">
                <a:solidFill>
                  <a:srgbClr val="4C6062"/>
                </a:solidFill>
                <a:latin typeface="微软雅黑" panose="020B0503020204020204" pitchFamily="34" charset="-122"/>
                <a:ea typeface="微软雅黑" panose="020B0503020204020204" pitchFamily="34" charset="-122"/>
              </a:rPr>
              <a:t>指令会从标准输入设备读取数据）。</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wc</a:t>
            </a:r>
            <a:r>
              <a:rPr lang="en-US" altLang="zh-CN" sz="1400" dirty="0">
                <a:solidFill>
                  <a:srgbClr val="4C6062"/>
                </a:solidFill>
                <a:latin typeface="微软雅黑" panose="020B0503020204020204" pitchFamily="34" charset="-122"/>
                <a:ea typeface="微软雅黑" panose="020B0503020204020204" pitchFamily="34" charset="-122"/>
              </a:rPr>
              <a:t>&lt;/</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/passwd</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4</a:t>
            </a:r>
            <a:r>
              <a:rPr lang="zh-CN" altLang="en-US" sz="1400" dirty="0">
                <a:solidFill>
                  <a:srgbClr val="4C6062"/>
                </a:solidFill>
                <a:latin typeface="微软雅黑" panose="020B0503020204020204" pitchFamily="34" charset="-122"/>
                <a:ea typeface="微软雅黑" panose="020B0503020204020204" pitchFamily="34" charset="-122"/>
              </a:rPr>
              <a:t>）将命令</a:t>
            </a:r>
            <a:r>
              <a:rPr lang="en-US" altLang="zh-CN" sz="1400" dirty="0" err="1">
                <a:solidFill>
                  <a:srgbClr val="4C6062"/>
                </a:solidFill>
                <a:latin typeface="微软雅黑" panose="020B0503020204020204" pitchFamily="34" charset="-122"/>
                <a:ea typeface="微软雅黑" panose="020B0503020204020204" pitchFamily="34" charset="-122"/>
              </a:rPr>
              <a:t>myprogram</a:t>
            </a:r>
            <a:r>
              <a:rPr lang="zh-CN" altLang="en-US" sz="1400" dirty="0">
                <a:solidFill>
                  <a:srgbClr val="4C6062"/>
                </a:solidFill>
                <a:latin typeface="微软雅黑" panose="020B0503020204020204" pitchFamily="34" charset="-122"/>
                <a:ea typeface="微软雅黑" panose="020B0503020204020204" pitchFamily="34" charset="-122"/>
              </a:rPr>
              <a:t>的错误信息保存在当前目录下的</a:t>
            </a:r>
            <a:r>
              <a:rPr lang="en-US" altLang="zh-CN" sz="1400" dirty="0" err="1">
                <a:solidFill>
                  <a:srgbClr val="4C6062"/>
                </a:solidFill>
                <a:latin typeface="微软雅黑" panose="020B0503020204020204" pitchFamily="34" charset="-122"/>
                <a:ea typeface="微软雅黑" panose="020B0503020204020204" pitchFamily="34" charset="-122"/>
              </a:rPr>
              <a:t>err_file</a:t>
            </a:r>
            <a:r>
              <a:rPr lang="zh-CN" altLang="en-US" sz="1400" dirty="0">
                <a:solidFill>
                  <a:srgbClr val="4C6062"/>
                </a:solidFill>
                <a:latin typeface="微软雅黑" panose="020B0503020204020204" pitchFamily="34" charset="-122"/>
                <a:ea typeface="微软雅黑" panose="020B0503020204020204" pitchFamily="34" charset="-122"/>
              </a:rPr>
              <a:t>文件中。</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myprogram</a:t>
            </a:r>
            <a:r>
              <a:rPr lang="en-US" altLang="zh-CN" sz="1400" dirty="0">
                <a:solidFill>
                  <a:srgbClr val="4C6062"/>
                </a:solidFill>
                <a:latin typeface="微软雅黑" panose="020B0503020204020204" pitchFamily="34" charset="-122"/>
                <a:ea typeface="微软雅黑" panose="020B0503020204020204" pitchFamily="34" charset="-122"/>
              </a:rPr>
              <a:t> 2&gt;</a:t>
            </a:r>
            <a:r>
              <a:rPr lang="en-US" altLang="zh-CN" sz="1400" dirty="0" err="1">
                <a:solidFill>
                  <a:srgbClr val="4C6062"/>
                </a:solidFill>
                <a:latin typeface="微软雅黑" panose="020B0503020204020204" pitchFamily="34" charset="-122"/>
                <a:ea typeface="微软雅黑" panose="020B0503020204020204" pitchFamily="34" charset="-122"/>
              </a:rPr>
              <a:t>err_file</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5</a:t>
            </a:r>
            <a:r>
              <a:rPr lang="zh-CN" altLang="en-US" sz="1400" dirty="0">
                <a:solidFill>
                  <a:srgbClr val="4C6062"/>
                </a:solidFill>
                <a:latin typeface="微软雅黑" panose="020B0503020204020204" pitchFamily="34" charset="-122"/>
                <a:ea typeface="微软雅黑" panose="020B0503020204020204" pitchFamily="34" charset="-122"/>
              </a:rPr>
              <a:t>）将命令</a:t>
            </a:r>
            <a:r>
              <a:rPr lang="en-US" altLang="zh-CN" sz="1400" dirty="0" err="1">
                <a:solidFill>
                  <a:srgbClr val="4C6062"/>
                </a:solidFill>
                <a:latin typeface="微软雅黑" panose="020B0503020204020204" pitchFamily="34" charset="-122"/>
                <a:ea typeface="微软雅黑" panose="020B0503020204020204" pitchFamily="34" charset="-122"/>
              </a:rPr>
              <a:t>myprogram</a:t>
            </a:r>
            <a:r>
              <a:rPr lang="zh-CN" altLang="en-US" sz="1400" dirty="0">
                <a:solidFill>
                  <a:srgbClr val="4C6062"/>
                </a:solidFill>
                <a:latin typeface="微软雅黑" panose="020B0503020204020204" pitchFamily="34" charset="-122"/>
                <a:ea typeface="微软雅黑" panose="020B0503020204020204" pitchFamily="34" charset="-122"/>
              </a:rPr>
              <a:t>的输出信息和错误信息保存在当前目录下的</a:t>
            </a:r>
            <a:r>
              <a:rPr lang="en-US" altLang="zh-CN" sz="1400" dirty="0" err="1">
                <a:solidFill>
                  <a:srgbClr val="4C6062"/>
                </a:solidFill>
                <a:latin typeface="微软雅黑" panose="020B0503020204020204" pitchFamily="34" charset="-122"/>
                <a:ea typeface="微软雅黑" panose="020B0503020204020204" pitchFamily="34" charset="-122"/>
              </a:rPr>
              <a:t>output_file</a:t>
            </a:r>
            <a:r>
              <a:rPr lang="zh-CN" altLang="en-US" sz="1400" dirty="0">
                <a:solidFill>
                  <a:srgbClr val="4C6062"/>
                </a:solidFill>
                <a:latin typeface="微软雅黑" panose="020B0503020204020204" pitchFamily="34" charset="-122"/>
                <a:ea typeface="微软雅黑" panose="020B0503020204020204" pitchFamily="34" charset="-122"/>
              </a:rPr>
              <a:t>文件中。</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a:t>
            </a:r>
            <a:r>
              <a:rPr lang="en-US" altLang="zh-CN" sz="1400" dirty="0" err="1">
                <a:solidFill>
                  <a:srgbClr val="4C6062"/>
                </a:solidFill>
                <a:latin typeface="微软雅黑" panose="020B0503020204020204" pitchFamily="34" charset="-122"/>
                <a:ea typeface="微软雅黑" panose="020B0503020204020204" pitchFamily="34" charset="-122"/>
              </a:rPr>
              <a:t>myprogram</a:t>
            </a:r>
            <a:r>
              <a:rPr lang="en-US" altLang="zh-CN" sz="1400" dirty="0">
                <a:solidFill>
                  <a:srgbClr val="4C6062"/>
                </a:solidFill>
                <a:latin typeface="微软雅黑" panose="020B0503020204020204" pitchFamily="34" charset="-122"/>
                <a:ea typeface="微软雅黑" panose="020B0503020204020204" pitchFamily="34" charset="-122"/>
              </a:rPr>
              <a:t> &amp;&gt;</a:t>
            </a:r>
            <a:r>
              <a:rPr lang="en-US" altLang="zh-CN" sz="1400" dirty="0" err="1">
                <a:solidFill>
                  <a:srgbClr val="4C6062"/>
                </a:solidFill>
                <a:latin typeface="微软雅黑" panose="020B0503020204020204" pitchFamily="34" charset="-122"/>
                <a:ea typeface="微软雅黑" panose="020B0503020204020204" pitchFamily="34" charset="-122"/>
              </a:rPr>
              <a:t>output_file</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6</a:t>
            </a:r>
            <a:r>
              <a:rPr lang="zh-CN" altLang="en-US" sz="1400" dirty="0">
                <a:solidFill>
                  <a:srgbClr val="4C6062"/>
                </a:solidFill>
                <a:latin typeface="微软雅黑" panose="020B0503020204020204" pitchFamily="34" charset="-122"/>
                <a:ea typeface="微软雅黑" panose="020B0503020204020204" pitchFamily="34" charset="-122"/>
              </a:rPr>
              <a:t>）将命令</a:t>
            </a:r>
            <a:r>
              <a:rPr lang="en-US" altLang="zh-CN" sz="1400" dirty="0">
                <a:solidFill>
                  <a:srgbClr val="4C6062"/>
                </a:solidFill>
                <a:latin typeface="微软雅黑" panose="020B0503020204020204" pitchFamily="34" charset="-122"/>
                <a:ea typeface="微软雅黑" panose="020B0503020204020204" pitchFamily="34" charset="-122"/>
              </a:rPr>
              <a:t>ls</a:t>
            </a:r>
            <a:r>
              <a:rPr lang="zh-CN" altLang="en-US" sz="1400" dirty="0">
                <a:solidFill>
                  <a:srgbClr val="4C6062"/>
                </a:solidFill>
                <a:latin typeface="微软雅黑" panose="020B0503020204020204" pitchFamily="34" charset="-122"/>
                <a:ea typeface="微软雅黑" panose="020B0503020204020204" pitchFamily="34" charset="-122"/>
              </a:rPr>
              <a:t>的错误信息保存在当前目录下的</a:t>
            </a:r>
            <a:r>
              <a:rPr lang="en-US" altLang="zh-CN" sz="1400" dirty="0" err="1">
                <a:solidFill>
                  <a:srgbClr val="4C6062"/>
                </a:solidFill>
                <a:latin typeface="微软雅黑" panose="020B0503020204020204" pitchFamily="34" charset="-122"/>
                <a:ea typeface="微软雅黑" panose="020B0503020204020204" pitchFamily="34" charset="-122"/>
              </a:rPr>
              <a:t>err_file</a:t>
            </a:r>
            <a:r>
              <a:rPr lang="zh-CN" altLang="en-US" sz="1400" dirty="0">
                <a:solidFill>
                  <a:srgbClr val="4C6062"/>
                </a:solidFill>
                <a:latin typeface="微软雅黑" panose="020B0503020204020204" pitchFamily="34" charset="-122"/>
                <a:ea typeface="微软雅黑" panose="020B0503020204020204" pitchFamily="34" charset="-122"/>
              </a:rPr>
              <a:t>文件中。</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ls -l  2&gt;</a:t>
            </a:r>
            <a:r>
              <a:rPr lang="en-US" altLang="zh-CN" sz="1400" dirty="0" err="1">
                <a:solidFill>
                  <a:srgbClr val="4C6062"/>
                </a:solidFill>
                <a:latin typeface="微软雅黑" panose="020B0503020204020204" pitchFamily="34" charset="-122"/>
                <a:ea typeface="微软雅黑" panose="020B0503020204020204" pitchFamily="34" charset="-122"/>
              </a:rPr>
              <a:t>err_file</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600" dirty="0">
                <a:solidFill>
                  <a:srgbClr val="4C6062"/>
                </a:solidFill>
                <a:latin typeface="微软雅黑" panose="020B0503020204020204" pitchFamily="34" charset="-122"/>
                <a:ea typeface="微软雅黑" panose="020B0503020204020204" pitchFamily="34" charset="-122"/>
              </a:rPr>
              <a:t>当我们输入重定向符时，命令解释程序会检查目标文件是否存在。如果不存在，命令解释程序将会根据给定的文件名创建一个空文件；如果文件已经存在，命令解释程序则会清除其内容并准备写入命令的输出到结果。</a:t>
            </a:r>
            <a:endParaRPr lang="en-US" altLang="zh-CN" sz="16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69973" y="2286794"/>
            <a:ext cx="10028789" cy="335276"/>
          </a:xfrm>
          <a:prstGeom prst="rect">
            <a:avLst/>
          </a:prstGeom>
        </p:spPr>
      </p:pic>
      <p:pic>
        <p:nvPicPr>
          <p:cNvPr id="9" name="图片 8"/>
          <p:cNvPicPr>
            <a:picLocks noChangeAspect="1"/>
          </p:cNvPicPr>
          <p:nvPr/>
        </p:nvPicPr>
        <p:blipFill>
          <a:blip r:embed="rId1"/>
          <a:stretch>
            <a:fillRect/>
          </a:stretch>
        </p:blipFill>
        <p:spPr>
          <a:xfrm flipV="1">
            <a:off x="1069973" y="2874334"/>
            <a:ext cx="10028789" cy="335276"/>
          </a:xfrm>
          <a:prstGeom prst="rect">
            <a:avLst/>
          </a:prstGeom>
        </p:spPr>
      </p:pic>
      <p:pic>
        <p:nvPicPr>
          <p:cNvPr id="10" name="图片 9"/>
          <p:cNvPicPr>
            <a:picLocks noChangeAspect="1"/>
          </p:cNvPicPr>
          <p:nvPr/>
        </p:nvPicPr>
        <p:blipFill>
          <a:blip r:embed="rId1"/>
          <a:stretch>
            <a:fillRect/>
          </a:stretch>
        </p:blipFill>
        <p:spPr>
          <a:xfrm flipV="1">
            <a:off x="1069972" y="3649979"/>
            <a:ext cx="10028789" cy="335276"/>
          </a:xfrm>
          <a:prstGeom prst="rect">
            <a:avLst/>
          </a:prstGeom>
        </p:spPr>
      </p:pic>
      <p:pic>
        <p:nvPicPr>
          <p:cNvPr id="12" name="图片 11"/>
          <p:cNvPicPr>
            <a:picLocks noChangeAspect="1"/>
          </p:cNvPicPr>
          <p:nvPr/>
        </p:nvPicPr>
        <p:blipFill>
          <a:blip r:embed="rId1"/>
          <a:stretch>
            <a:fillRect/>
          </a:stretch>
        </p:blipFill>
        <p:spPr>
          <a:xfrm flipV="1">
            <a:off x="1060247" y="4223817"/>
            <a:ext cx="10028789" cy="335276"/>
          </a:xfrm>
          <a:prstGeom prst="rect">
            <a:avLst/>
          </a:prstGeom>
        </p:spPr>
      </p:pic>
      <p:pic>
        <p:nvPicPr>
          <p:cNvPr id="13" name="图片 12"/>
          <p:cNvPicPr>
            <a:picLocks noChangeAspect="1"/>
          </p:cNvPicPr>
          <p:nvPr/>
        </p:nvPicPr>
        <p:blipFill>
          <a:blip r:embed="rId1"/>
          <a:stretch>
            <a:fillRect/>
          </a:stretch>
        </p:blipFill>
        <p:spPr>
          <a:xfrm flipV="1">
            <a:off x="1034786" y="4797655"/>
            <a:ext cx="10028789" cy="335276"/>
          </a:xfrm>
          <a:prstGeom prst="rect">
            <a:avLst/>
          </a:prstGeom>
        </p:spPr>
      </p:pic>
      <p:pic>
        <p:nvPicPr>
          <p:cNvPr id="14" name="图片 13"/>
          <p:cNvPicPr>
            <a:picLocks noChangeAspect="1"/>
          </p:cNvPicPr>
          <p:nvPr/>
        </p:nvPicPr>
        <p:blipFill>
          <a:blip r:embed="rId1"/>
          <a:stretch>
            <a:fillRect/>
          </a:stretch>
        </p:blipFill>
        <p:spPr>
          <a:xfrm flipV="1">
            <a:off x="1030276" y="5397042"/>
            <a:ext cx="10028789" cy="335276"/>
          </a:xfrm>
          <a:prstGeom prst="rect">
            <a:avLst/>
          </a:prstGeom>
        </p:spPr>
      </p:pic>
    </p:spTree>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7-5  </a:t>
            </a:r>
            <a:r>
              <a:rPr lang="zh-CN" altLang="en-US" dirty="0"/>
              <a:t>使用重定向</a:t>
            </a:r>
            <a:endParaRPr lang="zh-CN" altLang="en-US" b="0" dirty="0"/>
          </a:p>
        </p:txBody>
      </p:sp>
      <p:sp>
        <p:nvSpPr>
          <p:cNvPr id="2" name="文本框 1"/>
          <p:cNvSpPr txBox="1"/>
          <p:nvPr/>
        </p:nvSpPr>
        <p:spPr>
          <a:xfrm>
            <a:off x="984793" y="1471587"/>
            <a:ext cx="10128776" cy="559332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bash</a:t>
            </a:r>
            <a:r>
              <a:rPr lang="zh-CN" altLang="en-US" sz="2000" dirty="0">
                <a:solidFill>
                  <a:srgbClr val="4C6062"/>
                </a:solidFill>
                <a:latin typeface="微软雅黑" panose="020B0503020204020204" pitchFamily="34" charset="-122"/>
                <a:ea typeface="微软雅黑" panose="020B0503020204020204" pitchFamily="34" charset="-122"/>
              </a:rPr>
              <a:t>输入输出重定向可以通过使用下面选项设置为不覆盖已存在文件：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set  -o  </a:t>
            </a:r>
            <a:r>
              <a:rPr lang="en-US" altLang="zh-CN" sz="2000" dirty="0" err="1">
                <a:solidFill>
                  <a:srgbClr val="4C6062"/>
                </a:solidFill>
                <a:latin typeface="微软雅黑" panose="020B0503020204020204" pitchFamily="34" charset="-122"/>
                <a:ea typeface="微软雅黑" panose="020B0503020204020204" pitchFamily="34" charset="-122"/>
              </a:rPr>
              <a:t>noclobber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这个选项仅用于对当前命令解释程序输入输出进行重定向，而其他程序仍可能覆盖已存在的文件。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/dev/null</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空设备的一个典型用法是丢弃从</a:t>
            </a:r>
            <a:r>
              <a:rPr lang="en-US" altLang="zh-CN" sz="1800" dirty="0">
                <a:solidFill>
                  <a:srgbClr val="4C6062"/>
                </a:solidFill>
                <a:latin typeface="微软雅黑" panose="020B0503020204020204" pitchFamily="34" charset="-122"/>
                <a:ea typeface="微软雅黑" panose="020B0503020204020204" pitchFamily="34" charset="-122"/>
              </a:rPr>
              <a:t>find</a:t>
            </a:r>
            <a:r>
              <a:rPr lang="zh-CN" altLang="en-US" sz="1800" dirty="0">
                <a:solidFill>
                  <a:srgbClr val="4C6062"/>
                </a:solidFill>
                <a:latin typeface="微软雅黑" panose="020B0503020204020204" pitchFamily="34" charset="-122"/>
                <a:ea typeface="微软雅黑" panose="020B0503020204020204" pitchFamily="34" charset="-122"/>
              </a:rPr>
              <a:t>或</a:t>
            </a:r>
            <a:r>
              <a:rPr lang="en-US" altLang="zh-CN" sz="1800" dirty="0">
                <a:solidFill>
                  <a:srgbClr val="4C6062"/>
                </a:solidFill>
                <a:latin typeface="微软雅黑" panose="020B0503020204020204" pitchFamily="34" charset="-122"/>
                <a:ea typeface="微软雅黑" panose="020B0503020204020204" pitchFamily="34" charset="-122"/>
              </a:rPr>
              <a:t>grep</a:t>
            </a:r>
            <a:r>
              <a:rPr lang="zh-CN" altLang="en-US" sz="1800" dirty="0">
                <a:solidFill>
                  <a:srgbClr val="4C6062"/>
                </a:solidFill>
                <a:latin typeface="微软雅黑" panose="020B0503020204020204" pitchFamily="34" charset="-122"/>
                <a:ea typeface="微软雅黑" panose="020B0503020204020204" pitchFamily="34" charset="-122"/>
              </a:rPr>
              <a:t>等命令送来的错误信息：</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su</a:t>
            </a:r>
            <a:r>
              <a:rPr lang="en-US" altLang="zh-CN" sz="1800" dirty="0">
                <a:solidFill>
                  <a:srgbClr val="4C6062"/>
                </a:solidFill>
                <a:latin typeface="微软雅黑" panose="020B0503020204020204" pitchFamily="34" charset="-122"/>
                <a:ea typeface="微软雅黑" panose="020B0503020204020204" pitchFamily="34" charset="-122"/>
              </a:rPr>
              <a:t> - </a:t>
            </a:r>
            <a:r>
              <a:rPr lang="en-US" altLang="zh-CN" sz="1800" dirty="0" err="1">
                <a:solidFill>
                  <a:srgbClr val="4C6062"/>
                </a:solidFill>
                <a:latin typeface="微软雅黑" panose="020B0503020204020204" pitchFamily="34" charset="-122"/>
                <a:ea typeface="微软雅黑" panose="020B0503020204020204" pitchFamily="34" charset="-122"/>
              </a:rPr>
              <a:t>yangyun</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[yangyun@Server01 ~]$ grep IPv6  /</a:t>
            </a:r>
            <a:r>
              <a:rPr lang="en-US" altLang="zh-CN" sz="1800" dirty="0" err="1">
                <a:solidFill>
                  <a:srgbClr val="4C6062"/>
                </a:solidFill>
                <a:latin typeface="微软雅黑" panose="020B0503020204020204" pitchFamily="34" charset="-122"/>
                <a:ea typeface="微软雅黑" panose="020B0503020204020204" pitchFamily="34" charset="-122"/>
              </a:rPr>
              <a:t>etc</a:t>
            </a:r>
            <a:r>
              <a:rPr lang="en-US" altLang="zh-CN" sz="1800" dirty="0">
                <a:solidFill>
                  <a:srgbClr val="4C6062"/>
                </a:solidFill>
                <a:latin typeface="微软雅黑" panose="020B0503020204020204" pitchFamily="34" charset="-122"/>
                <a:ea typeface="微软雅黑" panose="020B0503020204020204" pitchFamily="34" charset="-122"/>
              </a:rPr>
              <a:t>/* 2&gt;/dev/null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[yangyun@Server01 ~]$ grep IPv6  /</a:t>
            </a:r>
            <a:r>
              <a:rPr lang="en-US" altLang="zh-CN" sz="1800" dirty="0" err="1">
                <a:solidFill>
                  <a:srgbClr val="4C6062"/>
                </a:solidFill>
                <a:latin typeface="微软雅黑" panose="020B0503020204020204" pitchFamily="34" charset="-122"/>
                <a:ea typeface="微软雅黑" panose="020B0503020204020204" pitchFamily="34" charset="-122"/>
              </a:rPr>
              <a:t>etc</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会显示包含许多错误的所有信息</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[yangyun@Server01 ~]$ exit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注销</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1069973" y="2066611"/>
            <a:ext cx="10028789" cy="555459"/>
          </a:xfrm>
          <a:prstGeom prst="rect">
            <a:avLst/>
          </a:prstGeom>
        </p:spPr>
      </p:pic>
      <p:pic>
        <p:nvPicPr>
          <p:cNvPr id="14" name="图片 13"/>
          <p:cNvPicPr>
            <a:picLocks noChangeAspect="1"/>
          </p:cNvPicPr>
          <p:nvPr/>
        </p:nvPicPr>
        <p:blipFill>
          <a:blip r:embed="rId1"/>
          <a:stretch>
            <a:fillRect/>
          </a:stretch>
        </p:blipFill>
        <p:spPr>
          <a:xfrm flipV="1">
            <a:off x="1030276" y="4039394"/>
            <a:ext cx="10028789" cy="2514600"/>
          </a:xfrm>
          <a:prstGeom prst="rect">
            <a:avLst/>
          </a:prstGeom>
        </p:spPr>
      </p:pic>
    </p:spTree>
  </p:cSld>
  <p:clrMapOvr>
    <a:masterClrMapping/>
  </p:clrMapOvr>
  <p:transition spd="slow">
    <p:push/>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7-6  </a:t>
            </a:r>
            <a:r>
              <a:rPr lang="zh-CN" altLang="en-US" dirty="0"/>
              <a:t>使用管道命令</a:t>
            </a:r>
            <a:endParaRPr lang="zh-CN" altLang="en-US" b="0" dirty="0"/>
          </a:p>
        </p:txBody>
      </p:sp>
      <p:sp>
        <p:nvSpPr>
          <p:cNvPr id="2" name="文本框 1"/>
          <p:cNvSpPr txBox="1"/>
          <p:nvPr/>
        </p:nvSpPr>
        <p:spPr>
          <a:xfrm>
            <a:off x="984793" y="1471587"/>
            <a:ext cx="10128776" cy="350044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许多统信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命令具有过滤特性，即一条命令通过标准输入端口接收一个文件中的数据，命令执行后产生的结果数据又通过标准输出端口送给后一条命令，作为该命令的输入数据。后一条命令也是通过标准输入端口接收输入数据。</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提供管道命令“</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将这些命令前后衔接在一起，形成一个管道线。格式为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命令</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命令</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命令</a:t>
            </a:r>
            <a:r>
              <a:rPr lang="en-US" altLang="zh-CN" sz="2000" dirty="0">
                <a:solidFill>
                  <a:srgbClr val="4C6062"/>
                </a:solidFill>
                <a:latin typeface="微软雅黑" panose="020B0503020204020204" pitchFamily="34" charset="-122"/>
                <a:ea typeface="微软雅黑" panose="020B0503020204020204" pitchFamily="34" charset="-122"/>
              </a:rPr>
              <a:t>n</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管道线中的每一条命令都作为一个单独的进程运行，每一条命令的输出作为下一条命令的输入。由于管道线中的命令总是从左到右顺序执行的，所以管道线是单向的。</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14" name="图片 13"/>
          <p:cNvPicPr>
            <a:picLocks noChangeAspect="1"/>
          </p:cNvPicPr>
          <p:nvPr/>
        </p:nvPicPr>
        <p:blipFill>
          <a:blip r:embed="rId1"/>
          <a:stretch>
            <a:fillRect/>
          </a:stretch>
        </p:blipFill>
        <p:spPr>
          <a:xfrm flipV="1">
            <a:off x="1030276" y="3515212"/>
            <a:ext cx="10028789" cy="508933"/>
          </a:xfrm>
          <a:prstGeom prst="rect">
            <a:avLst/>
          </a:prstGeom>
        </p:spPr>
      </p:pic>
    </p:spTree>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7-6  </a:t>
            </a:r>
            <a:r>
              <a:rPr lang="zh-CN" altLang="en-US" dirty="0"/>
              <a:t>使用管道命令</a:t>
            </a:r>
            <a:endParaRPr lang="zh-CN" altLang="en-US" b="0" dirty="0"/>
          </a:p>
        </p:txBody>
      </p:sp>
      <p:sp>
        <p:nvSpPr>
          <p:cNvPr id="2" name="文本框 1"/>
          <p:cNvSpPr txBox="1"/>
          <p:nvPr/>
        </p:nvSpPr>
        <p:spPr>
          <a:xfrm>
            <a:off x="984793" y="1471587"/>
            <a:ext cx="10128776" cy="464742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下面再举几个使用管道的例子。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1</a:t>
            </a:r>
            <a:r>
              <a:rPr lang="zh-CN" altLang="en-US" sz="1400" dirty="0">
                <a:solidFill>
                  <a:srgbClr val="4C6062"/>
                </a:solidFill>
                <a:latin typeface="微软雅黑" panose="020B0503020204020204" pitchFamily="34" charset="-122"/>
                <a:ea typeface="微软雅黑" panose="020B0503020204020204" pitchFamily="34" charset="-122"/>
              </a:rPr>
              <a:t>）以长格式递归的方式分屏显示</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zh-CN" altLang="en-US" sz="1400" dirty="0">
                <a:solidFill>
                  <a:srgbClr val="4C6062"/>
                </a:solidFill>
                <a:latin typeface="微软雅黑" panose="020B0503020204020204" pitchFamily="34" charset="-122"/>
                <a:ea typeface="微软雅黑" panose="020B0503020204020204" pitchFamily="34" charset="-122"/>
              </a:rPr>
              <a:t>目录下的文件和目录列表。</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ls -</a:t>
            </a:r>
            <a:r>
              <a:rPr lang="en-US" altLang="zh-CN" sz="1400" dirty="0" err="1">
                <a:solidFill>
                  <a:srgbClr val="4C6062"/>
                </a:solidFill>
                <a:latin typeface="微软雅黑" panose="020B0503020204020204" pitchFamily="34" charset="-122"/>
                <a:ea typeface="微软雅黑" panose="020B0503020204020204" pitchFamily="34" charset="-122"/>
              </a:rPr>
              <a:t>Rl</a:t>
            </a:r>
            <a:r>
              <a:rPr lang="en-US" altLang="zh-CN" sz="1400" dirty="0">
                <a:solidFill>
                  <a:srgbClr val="4C6062"/>
                </a:solidFill>
                <a:latin typeface="微软雅黑" panose="020B0503020204020204" pitchFamily="34" charset="-122"/>
                <a:ea typeface="微软雅黑" panose="020B0503020204020204" pitchFamily="34" charset="-122"/>
              </a:rPr>
              <a:t>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 | more</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2</a:t>
            </a:r>
            <a:r>
              <a:rPr lang="zh-CN" altLang="en-US" sz="1400" dirty="0">
                <a:solidFill>
                  <a:srgbClr val="4C6062"/>
                </a:solidFill>
                <a:latin typeface="微软雅黑" panose="020B0503020204020204" pitchFamily="34" charset="-122"/>
                <a:ea typeface="微软雅黑" panose="020B0503020204020204" pitchFamily="34" charset="-122"/>
              </a:rPr>
              <a:t>）分屏显示文本文件</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/passwd</a:t>
            </a:r>
            <a:r>
              <a:rPr lang="zh-CN" altLang="en-US" sz="1400" dirty="0">
                <a:solidFill>
                  <a:srgbClr val="4C6062"/>
                </a:solidFill>
                <a:latin typeface="微软雅黑" panose="020B0503020204020204" pitchFamily="34" charset="-122"/>
                <a:ea typeface="微软雅黑" panose="020B0503020204020204" pitchFamily="34" charset="-122"/>
              </a:rPr>
              <a:t>的内容。</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cat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/passwd | more</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3</a:t>
            </a:r>
            <a:r>
              <a:rPr lang="zh-CN" altLang="en-US" sz="1400" dirty="0">
                <a:solidFill>
                  <a:srgbClr val="4C6062"/>
                </a:solidFill>
                <a:latin typeface="微软雅黑" panose="020B0503020204020204" pitchFamily="34" charset="-122"/>
                <a:ea typeface="微软雅黑" panose="020B0503020204020204" pitchFamily="34" charset="-122"/>
              </a:rPr>
              <a:t>）统计文本文件</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/passwd</a:t>
            </a:r>
            <a:r>
              <a:rPr lang="zh-CN" altLang="en-US" sz="1400" dirty="0">
                <a:solidFill>
                  <a:srgbClr val="4C6062"/>
                </a:solidFill>
                <a:latin typeface="微软雅黑" panose="020B0503020204020204" pitchFamily="34" charset="-122"/>
                <a:ea typeface="微软雅黑" panose="020B0503020204020204" pitchFamily="34" charset="-122"/>
              </a:rPr>
              <a:t>的行数、字数和字符数。</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cat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/passwd | </a:t>
            </a:r>
            <a:r>
              <a:rPr lang="en-US" altLang="zh-CN" sz="1400" dirty="0" err="1">
                <a:solidFill>
                  <a:srgbClr val="4C6062"/>
                </a:solidFill>
                <a:latin typeface="微软雅黑" panose="020B0503020204020204" pitchFamily="34" charset="-122"/>
                <a:ea typeface="微软雅黑" panose="020B0503020204020204" pitchFamily="34" charset="-122"/>
              </a:rPr>
              <a:t>wc</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4</a:t>
            </a:r>
            <a:r>
              <a:rPr lang="zh-CN" altLang="en-US" sz="1400" dirty="0">
                <a:solidFill>
                  <a:srgbClr val="4C6062"/>
                </a:solidFill>
                <a:latin typeface="微软雅黑" panose="020B0503020204020204" pitchFamily="34" charset="-122"/>
                <a:ea typeface="微软雅黑" panose="020B0503020204020204" pitchFamily="34" charset="-122"/>
              </a:rPr>
              <a:t>）查看是否存在</a:t>
            </a:r>
            <a:r>
              <a:rPr lang="en-US" altLang="zh-CN" sz="1400" dirty="0">
                <a:solidFill>
                  <a:srgbClr val="4C6062"/>
                </a:solidFill>
                <a:latin typeface="微软雅黑" panose="020B0503020204020204" pitchFamily="34" charset="-122"/>
                <a:ea typeface="微软雅黑" panose="020B0503020204020204" pitchFamily="34" charset="-122"/>
              </a:rPr>
              <a:t>john</a:t>
            </a:r>
            <a:r>
              <a:rPr lang="zh-CN" altLang="en-US" sz="1400" dirty="0">
                <a:solidFill>
                  <a:srgbClr val="4C6062"/>
                </a:solidFill>
                <a:latin typeface="微软雅黑" panose="020B0503020204020204" pitchFamily="34" charset="-122"/>
                <a:ea typeface="微软雅黑" panose="020B0503020204020204" pitchFamily="34" charset="-122"/>
              </a:rPr>
              <a:t>和</a:t>
            </a:r>
            <a:r>
              <a:rPr lang="en-US" altLang="zh-CN" sz="1400" dirty="0" err="1">
                <a:solidFill>
                  <a:srgbClr val="4C6062"/>
                </a:solidFill>
                <a:latin typeface="微软雅黑" panose="020B0503020204020204" pitchFamily="34" charset="-122"/>
                <a:ea typeface="微软雅黑" panose="020B0503020204020204" pitchFamily="34" charset="-122"/>
              </a:rPr>
              <a:t>yangyun</a:t>
            </a:r>
            <a:r>
              <a:rPr lang="zh-CN" altLang="en-US" sz="1400" dirty="0">
                <a:solidFill>
                  <a:srgbClr val="4C6062"/>
                </a:solidFill>
                <a:latin typeface="微软雅黑" panose="020B0503020204020204" pitchFamily="34" charset="-122"/>
                <a:ea typeface="微软雅黑" panose="020B0503020204020204" pitchFamily="34" charset="-122"/>
              </a:rPr>
              <a:t>用户账号。</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cat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/passwd | grep john</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cat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/passwd | grep </a:t>
            </a:r>
            <a:r>
              <a:rPr lang="en-US" altLang="zh-CN" sz="1400" dirty="0" err="1">
                <a:solidFill>
                  <a:srgbClr val="4C6062"/>
                </a:solidFill>
                <a:latin typeface="微软雅黑" panose="020B0503020204020204" pitchFamily="34" charset="-122"/>
                <a:ea typeface="微软雅黑" panose="020B0503020204020204" pitchFamily="34" charset="-122"/>
              </a:rPr>
              <a:t>yangyun</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yangyun:x:1000:1000:yangyun:/home/</a:t>
            </a:r>
            <a:r>
              <a:rPr lang="en-US" altLang="zh-CN" sz="1400" dirty="0" err="1">
                <a:solidFill>
                  <a:srgbClr val="4C6062"/>
                </a:solidFill>
                <a:latin typeface="微软雅黑" panose="020B0503020204020204" pitchFamily="34" charset="-122"/>
                <a:ea typeface="微软雅黑" panose="020B0503020204020204" pitchFamily="34" charset="-122"/>
              </a:rPr>
              <a:t>yangyun</a:t>
            </a:r>
            <a:r>
              <a:rPr lang="en-US" altLang="zh-CN" sz="1400" dirty="0">
                <a:solidFill>
                  <a:srgbClr val="4C6062"/>
                </a:solidFill>
                <a:latin typeface="微软雅黑" panose="020B0503020204020204" pitchFamily="34" charset="-122"/>
                <a:ea typeface="微软雅黑" panose="020B0503020204020204" pitchFamily="34" charset="-122"/>
              </a:rPr>
              <a:t>:/bin/bash </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5</a:t>
            </a:r>
            <a:r>
              <a:rPr lang="zh-CN" altLang="en-US" sz="1400" dirty="0">
                <a:solidFill>
                  <a:srgbClr val="4C6062"/>
                </a:solidFill>
                <a:latin typeface="微软雅黑" panose="020B0503020204020204" pitchFamily="34" charset="-122"/>
                <a:ea typeface="微软雅黑" panose="020B0503020204020204" pitchFamily="34" charset="-122"/>
              </a:rPr>
              <a:t>）查看系统是否安装了</a:t>
            </a:r>
            <a:r>
              <a:rPr lang="en-US" altLang="zh-CN" sz="1400" dirty="0" err="1">
                <a:solidFill>
                  <a:srgbClr val="4C6062"/>
                </a:solidFill>
                <a:latin typeface="微软雅黑" panose="020B0503020204020204" pitchFamily="34" charset="-122"/>
                <a:ea typeface="微软雅黑" panose="020B0503020204020204" pitchFamily="34" charset="-122"/>
              </a:rPr>
              <a:t>ssh</a:t>
            </a:r>
            <a:r>
              <a:rPr lang="zh-CN" altLang="en-US" sz="1400" dirty="0">
                <a:solidFill>
                  <a:srgbClr val="4C6062"/>
                </a:solidFill>
                <a:latin typeface="微软雅黑" panose="020B0503020204020204" pitchFamily="34" charset="-122"/>
                <a:ea typeface="微软雅黑" panose="020B0503020204020204" pitchFamily="34" charset="-122"/>
              </a:rPr>
              <a:t>软件包。</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rpm -</a:t>
            </a:r>
            <a:r>
              <a:rPr lang="en-US" altLang="zh-CN" sz="1400" dirty="0" err="1">
                <a:solidFill>
                  <a:srgbClr val="4C6062"/>
                </a:solidFill>
                <a:latin typeface="微软雅黑" panose="020B0503020204020204" pitchFamily="34" charset="-122"/>
                <a:ea typeface="微软雅黑" panose="020B0503020204020204" pitchFamily="34" charset="-122"/>
              </a:rPr>
              <a:t>qa</a:t>
            </a:r>
            <a:r>
              <a:rPr lang="en-US" altLang="zh-CN" sz="1400" dirty="0">
                <a:solidFill>
                  <a:srgbClr val="4C6062"/>
                </a:solidFill>
                <a:latin typeface="微软雅黑" panose="020B0503020204020204" pitchFamily="34" charset="-122"/>
                <a:ea typeface="微软雅黑" panose="020B0503020204020204" pitchFamily="34" charset="-122"/>
              </a:rPr>
              <a:t> | grep </a:t>
            </a:r>
            <a:r>
              <a:rPr lang="en-US" altLang="zh-CN" sz="1400" dirty="0" err="1">
                <a:solidFill>
                  <a:srgbClr val="4C6062"/>
                </a:solidFill>
                <a:latin typeface="微软雅黑" panose="020B0503020204020204" pitchFamily="34" charset="-122"/>
                <a:ea typeface="微软雅黑" panose="020B0503020204020204" pitchFamily="34" charset="-122"/>
              </a:rPr>
              <a:t>ssh</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a:t>
            </a:r>
            <a:r>
              <a:rPr lang="en-US" altLang="zh-CN" sz="1400" dirty="0">
                <a:solidFill>
                  <a:srgbClr val="4C6062"/>
                </a:solidFill>
                <a:latin typeface="微软雅黑" panose="020B0503020204020204" pitchFamily="34" charset="-122"/>
                <a:ea typeface="微软雅黑" panose="020B0503020204020204" pitchFamily="34" charset="-122"/>
              </a:rPr>
              <a:t>6</a:t>
            </a:r>
            <a:r>
              <a:rPr lang="zh-CN" altLang="en-US" sz="1400" dirty="0">
                <a:solidFill>
                  <a:srgbClr val="4C6062"/>
                </a:solidFill>
                <a:latin typeface="微软雅黑" panose="020B0503020204020204" pitchFamily="34" charset="-122"/>
                <a:ea typeface="微软雅黑" panose="020B0503020204020204" pitchFamily="34" charset="-122"/>
              </a:rPr>
              <a:t>）显示文本文件中的若干行。</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tail -15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/passwd | head -3</a:t>
            </a:r>
            <a:endParaRPr lang="en-US" altLang="zh-CN"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14" name="图片 13"/>
          <p:cNvPicPr>
            <a:picLocks noChangeAspect="1"/>
          </p:cNvPicPr>
          <p:nvPr/>
        </p:nvPicPr>
        <p:blipFill>
          <a:blip r:embed="rId1"/>
          <a:stretch>
            <a:fillRect/>
          </a:stretch>
        </p:blipFill>
        <p:spPr>
          <a:xfrm flipV="1">
            <a:off x="1030276" y="5791994"/>
            <a:ext cx="10028789" cy="345142"/>
          </a:xfrm>
          <a:prstGeom prst="rect">
            <a:avLst/>
          </a:prstGeom>
        </p:spPr>
      </p:pic>
      <p:pic>
        <p:nvPicPr>
          <p:cNvPr id="7" name="图片 6"/>
          <p:cNvPicPr>
            <a:picLocks noChangeAspect="1"/>
          </p:cNvPicPr>
          <p:nvPr/>
        </p:nvPicPr>
        <p:blipFill>
          <a:blip r:embed="rId1"/>
          <a:stretch>
            <a:fillRect/>
          </a:stretch>
        </p:blipFill>
        <p:spPr>
          <a:xfrm flipV="1">
            <a:off x="1030276" y="2272807"/>
            <a:ext cx="10028789" cy="345143"/>
          </a:xfrm>
          <a:prstGeom prst="rect">
            <a:avLst/>
          </a:prstGeom>
        </p:spPr>
      </p:pic>
      <p:pic>
        <p:nvPicPr>
          <p:cNvPr id="8" name="图片 7"/>
          <p:cNvPicPr>
            <a:picLocks noChangeAspect="1"/>
          </p:cNvPicPr>
          <p:nvPr/>
        </p:nvPicPr>
        <p:blipFill>
          <a:blip r:embed="rId1"/>
          <a:stretch>
            <a:fillRect/>
          </a:stretch>
        </p:blipFill>
        <p:spPr>
          <a:xfrm flipV="1">
            <a:off x="1030276" y="2894009"/>
            <a:ext cx="10028789" cy="345143"/>
          </a:xfrm>
          <a:prstGeom prst="rect">
            <a:avLst/>
          </a:prstGeom>
        </p:spPr>
      </p:pic>
      <p:pic>
        <p:nvPicPr>
          <p:cNvPr id="9" name="图片 8"/>
          <p:cNvPicPr>
            <a:picLocks noChangeAspect="1"/>
          </p:cNvPicPr>
          <p:nvPr/>
        </p:nvPicPr>
        <p:blipFill>
          <a:blip r:embed="rId1"/>
          <a:stretch>
            <a:fillRect/>
          </a:stretch>
        </p:blipFill>
        <p:spPr>
          <a:xfrm flipV="1">
            <a:off x="1030276" y="3425780"/>
            <a:ext cx="10028789" cy="345143"/>
          </a:xfrm>
          <a:prstGeom prst="rect">
            <a:avLst/>
          </a:prstGeom>
        </p:spPr>
      </p:pic>
      <p:pic>
        <p:nvPicPr>
          <p:cNvPr id="10" name="图片 9"/>
          <p:cNvPicPr>
            <a:picLocks noChangeAspect="1"/>
          </p:cNvPicPr>
          <p:nvPr/>
        </p:nvPicPr>
        <p:blipFill>
          <a:blip r:embed="rId1"/>
          <a:stretch>
            <a:fillRect/>
          </a:stretch>
        </p:blipFill>
        <p:spPr>
          <a:xfrm flipV="1">
            <a:off x="1030276" y="4039393"/>
            <a:ext cx="10028789" cy="838199"/>
          </a:xfrm>
          <a:prstGeom prst="rect">
            <a:avLst/>
          </a:prstGeom>
        </p:spPr>
      </p:pic>
      <p:pic>
        <p:nvPicPr>
          <p:cNvPr id="11" name="图片 10"/>
          <p:cNvPicPr>
            <a:picLocks noChangeAspect="1"/>
          </p:cNvPicPr>
          <p:nvPr/>
        </p:nvPicPr>
        <p:blipFill>
          <a:blip r:embed="rId1"/>
          <a:stretch>
            <a:fillRect/>
          </a:stretch>
        </p:blipFill>
        <p:spPr>
          <a:xfrm flipV="1">
            <a:off x="1030276" y="5162222"/>
            <a:ext cx="10028789" cy="345143"/>
          </a:xfrm>
          <a:prstGeom prst="rect">
            <a:avLst/>
          </a:prstGeom>
        </p:spPr>
      </p:pic>
    </p:spTree>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重要说明</a:t>
            </a:r>
            <a:endParaRPr lang="zh-CN" altLang="en-US" dirty="0"/>
          </a:p>
        </p:txBody>
      </p:sp>
      <p:sp>
        <p:nvSpPr>
          <p:cNvPr id="7" name="文本框 1"/>
          <p:cNvSpPr txBox="1"/>
          <p:nvPr/>
        </p:nvSpPr>
        <p:spPr>
          <a:xfrm>
            <a:off x="373902" y="1143794"/>
            <a:ext cx="8849473" cy="6447919"/>
          </a:xfrm>
          <a:prstGeom prst="rect">
            <a:avLst/>
          </a:prstGeom>
          <a:noFill/>
        </p:spPr>
        <p:txBody>
          <a:bodyPr wrap="square" rtlCol="0" anchor="t">
            <a:spAutoFit/>
          </a:bodyPr>
          <a:lstStyle/>
          <a:p>
            <a:pPr indent="266700">
              <a:lnSpc>
                <a:spcPct val="150000"/>
              </a:lnSpc>
              <a:spcBef>
                <a:spcPts val="360"/>
              </a:spcBef>
              <a:spcAft>
                <a:spcPts val="240"/>
              </a:spcAft>
            </a:pPr>
            <a:r>
              <a:rPr lang="zh-CN" altLang="en-US" kern="100" dirty="0">
                <a:latin typeface="+mn-ea"/>
                <a:cs typeface="Times New Roman" panose="02020603050405020304" pitchFamily="18" charset="0"/>
              </a:rPr>
              <a:t>订购教材后请向作者索要含电子教案、微课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课堂慕课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项目实录视频、课件、课标、授课计划、项目任务单、试卷等的备课包。</a:t>
            </a:r>
            <a:endParaRPr lang="zh-CN" altLang="en-US"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全套资源提供群： </a:t>
            </a:r>
            <a:r>
              <a:rPr lang="en-US" altLang="zh-CN" sz="2800" b="1" kern="100" dirty="0">
                <a:solidFill>
                  <a:srgbClr val="FF0000"/>
                </a:solidFill>
                <a:latin typeface="+mn-ea"/>
                <a:cs typeface="Times New Roman" panose="02020603050405020304" pitchFamily="18" charset="0"/>
              </a:rPr>
              <a:t>414901724</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作者</a:t>
            </a:r>
            <a:r>
              <a:rPr lang="en-US" altLang="zh-CN" kern="100" dirty="0">
                <a:latin typeface="+mn-ea"/>
                <a:cs typeface="Times New Roman" panose="02020603050405020304" pitchFamily="18" charset="0"/>
              </a:rPr>
              <a:t>QQ</a:t>
            </a:r>
            <a:r>
              <a:rPr lang="zh-CN" altLang="en-US" kern="100" dirty="0">
                <a:latin typeface="+mn-ea"/>
                <a:cs typeface="Times New Roman" panose="02020603050405020304" pitchFamily="18" charset="0"/>
              </a:rPr>
              <a:t>：</a:t>
            </a:r>
            <a:r>
              <a:rPr lang="en-US" altLang="zh-CN" sz="2800" b="1" kern="100" dirty="0">
                <a:solidFill>
                  <a:srgbClr val="FF0000"/>
                </a:solidFill>
                <a:latin typeface="+mn-ea"/>
                <a:cs typeface="Times New Roman" panose="02020603050405020304" pitchFamily="18" charset="0"/>
              </a:rPr>
              <a:t>68433059</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教材：</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en-US" altLang="zh-CN" kern="100" dirty="0">
                <a:latin typeface="+mn-ea"/>
                <a:cs typeface="Times New Roman" panose="02020603050405020304" pitchFamily="18" charset="0"/>
              </a:rPr>
              <a:t>ISBN</a:t>
            </a:r>
            <a:r>
              <a:rPr lang="zh-CN" altLang="en-US" kern="100" dirty="0">
                <a:latin typeface="+mn-ea"/>
                <a:cs typeface="Times New Roman" panose="02020603050405020304" pitchFamily="18" charset="0"/>
              </a:rPr>
              <a:t>：</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微信扫码关注</a:t>
            </a:r>
            <a:r>
              <a:rPr lang="zh-CN" altLang="en-US" sz="2800" b="1" kern="100" dirty="0">
                <a:solidFill>
                  <a:srgbClr val="FF0000"/>
                </a:solidFill>
                <a:latin typeface="+mn-ea"/>
                <a:cs typeface="Times New Roman" panose="02020603050405020304" pitchFamily="18" charset="0"/>
              </a:rPr>
              <a:t>“规划教材”“计算机优秀教材”</a:t>
            </a:r>
            <a:r>
              <a:rPr lang="zh-CN" altLang="en-US" kern="100" dirty="0">
                <a:latin typeface="+mn-ea"/>
                <a:cs typeface="Times New Roman" panose="02020603050405020304" pitchFamily="18" charset="0"/>
              </a:rPr>
              <a:t>，时刻关注新书出版、资源提供和更新！随时可免费寄您公众号上的样书：</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p:txBody>
      </p:sp>
      <p:sp>
        <p:nvSpPr>
          <p:cNvPr id="8" name="Freeform 3"/>
          <p:cNvSpPr/>
          <p:nvPr/>
        </p:nvSpPr>
        <p:spPr>
          <a:xfrm rot="10800000">
            <a:off x="1146336" y="9151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43440" y="1143794"/>
            <a:ext cx="2670735" cy="2670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75" y="3967165"/>
            <a:ext cx="27432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6" y="967738"/>
            <a:ext cx="6553200" cy="307047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内容</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2585323"/>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王选院士曾经为中国的计算机事业做出过巨大贡献，并因此获得国家最高科学技术奖，你知道王选院士吗？</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王选院士（</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1937—2006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是享誉国内外的著名科学家，汉字激光照排技术创始人，北京大学计算机科学技术研究所主要创建者，历任副所长、所长，博士生导师。他曾任第十届全国政协副主席、九三学社副主席、中国科学技术协会副主席、中国科学院院士、中国工程院院士、第三世界</a:t>
            </a:r>
            <a:endPar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科学院院士。</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6" y="967738"/>
            <a:ext cx="6553200" cy="307047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内容</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2031325"/>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王选院士发明的汉字激光照排系统两次获国家科技进步一等奖（</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1987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1995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年），两次被评为全国十大科技成就（</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1985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1995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年），并获国家重大技术装备成果奖特等奖。王选院士一生荣获了国家最高科学技术奖、联合国教科文组织科学奖、陈嘉庚科学奖、美洲中国工程师学会个人成就奖、何梁何利基金科学与技术进步奖等</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20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多项重大成果和荣誉。</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956175" y="967738"/>
            <a:ext cx="6644957" cy="3757456"/>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思政</a:t>
            </a:r>
            <a:endParaRPr kumimoji="0" lang="en-US" altLang="zh-CN" sz="53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marL="0" marR="0" lvl="0" indent="0" algn="l" defTabSz="1219200" rtl="0" eaLnBrk="1" fontAlgn="auto" latinLnBrk="0" hangingPunct="1">
              <a:lnSpc>
                <a:spcPts val="1600"/>
              </a:lnSpc>
              <a:spcBef>
                <a:spcPts val="0"/>
              </a:spcBef>
              <a:spcAft>
                <a:spcPts val="0"/>
              </a:spcAft>
              <a:buClrTx/>
              <a:buSzTx/>
              <a:buFontTx/>
              <a:buNone/>
              <a:defRPr/>
            </a:pPr>
            <a:r>
              <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IDEOLOGY</a:t>
            </a:r>
            <a:endParaRPr kumimoji="0" lang="en-US" altLang="zh-CN" sz="1900" b="0" i="0" u="none" strike="noStrike" kern="1200" cap="none" spc="0" normalizeH="0" baseline="0" noProof="0" dirty="0">
              <a:ln>
                <a:noFill/>
              </a:ln>
              <a:solidFill>
                <a:srgbClr val="4197D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marL="0" marR="0" lvl="0" indent="0" algn="l" defTabSz="1219200" rtl="0" eaLnBrk="1" fontAlgn="auto" latinLnBrk="0" hangingPunct="1">
              <a:lnSpc>
                <a:spcPts val="6935"/>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内容</a:t>
            </a:r>
            <a:endParaRPr kumimoji="0" lang="en-US" altLang="zh-CN" sz="2800" b="0" i="0" u="none" strike="noStrike" kern="1200" cap="none" spc="0" normalizeH="0" baseline="0" noProof="0" dirty="0">
              <a:ln>
                <a:noFill/>
              </a:ln>
              <a:solidFill>
                <a:srgbClr val="4197DF"/>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219200" rtl="0" eaLnBrk="1" fontAlgn="auto" latinLnBrk="0" hangingPunct="1">
              <a:lnSpc>
                <a:spcPct val="100000"/>
              </a:lnSpc>
              <a:spcBef>
                <a:spcPct val="20000"/>
              </a:spcBef>
              <a:spcAft>
                <a:spcPts val="0"/>
              </a:spcAft>
              <a:buClrTx/>
              <a:buSzPct val="80000"/>
              <a:buFont typeface="Wingdings" panose="05000000000000000000" pitchFamily="2" charset="2"/>
              <a:buChar char="l"/>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a:ea typeface="微软雅黑" panose="020B0503020204020204" pitchFamily="34" charset="-122"/>
              <a:cs typeface="+mn-cs"/>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2862322"/>
          </a:xfrm>
          <a:prstGeom prst="rect">
            <a:avLst/>
          </a:prstGeom>
          <a:noFill/>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    </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1975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开始，以王选院士为首的科研团队决定跨越当时日本流行的光机式二代机和欧美流行的阴极射线管式三代机阶段，开创性地研制当时国外尚无商品的第四代激光照排系统。针对汉字印刷的特点和难点，他们发明了高分辨率字形的高倍率信息压缩技术和高速复原方法，率先设计出相应的专用芯片，在世界上首次使用控制信息（参数）描述笔划特性。第四代激光照排系统获</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项欧洲专利和</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8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项中国专利，并获第</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14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届日内瓦国际发明展金奖、中国专利发明创造金奖，</a:t>
            </a:r>
            <a:r>
              <a:rPr kumimoji="0" lang="en-US" altLang="zh-CN"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2007 </a:t>
            </a:r>
            <a:r>
              <a:rPr kumimoji="0" lang="zh-CN" altLang="en-US" sz="1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年入选“首届全国杰出发明专利创新展”。</a:t>
            </a:r>
            <a:endPar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032470"/>
            <a:ext cx="194371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项目设计与准备</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a:lnSpc>
                <a:spcPts val="2400"/>
              </a:lnSpc>
            </a:pPr>
            <a:r>
              <a:rPr lang="zh-CN" altLang="en-US" sz="1900" dirty="0">
                <a:solidFill>
                  <a:schemeClr val="bg1"/>
                </a:solidFill>
                <a:latin typeface="Microsoft YaHei UI" panose="020B0503020204020204" pitchFamily="18" charset="-122"/>
                <a:cs typeface="Microsoft YaHei UI" panose="020B0503020204020204" pitchFamily="18" charset="-122"/>
              </a:rPr>
              <a:t>项目知识准备</a:t>
            </a:r>
            <a:endParaRPr lang="zh-CN" altLang="en-US" sz="1900" dirty="0">
              <a:solidFill>
                <a:schemeClr val="bg1"/>
              </a:solidFill>
              <a:latin typeface="Microsoft YaHei UI" panose="020B0503020204020204" pitchFamily="18" charset="-122"/>
              <a:cs typeface="Microsoft YaHei UI" panose="020B0503020204020204" pitchFamily="18"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项目实施</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1" name="Freeform 3"/>
          <p:cNvSpPr/>
          <p:nvPr/>
        </p:nvSpPr>
        <p:spPr>
          <a:xfrm>
            <a:off x="4727574" y="1642913"/>
            <a:ext cx="52145" cy="2853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变量的定义和引用</a:t>
            </a:r>
            <a:endParaRPr lang="zh-CN" altLang="en-US" dirty="0"/>
          </a:p>
        </p:txBody>
      </p:sp>
      <p:sp>
        <p:nvSpPr>
          <p:cNvPr id="2" name="文本框 1"/>
          <p:cNvSpPr txBox="1"/>
          <p:nvPr/>
        </p:nvSpPr>
        <p:spPr>
          <a:xfrm>
            <a:off x="917576" y="1570517"/>
            <a:ext cx="10363200" cy="3731278"/>
          </a:xfrm>
          <a:prstGeom prst="rect">
            <a:avLst/>
          </a:prstGeom>
          <a:noFill/>
        </p:spPr>
        <p:txBody>
          <a:bodyPr wrap="square" rtlCol="0" anchor="t">
            <a:spAutoFit/>
          </a:bodyPr>
          <a:lstStyle/>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支持具有字符串值的变量。</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变量通过赋值语句完成变量说明并予以赋值。在命令行或</a:t>
            </a:r>
            <a:r>
              <a:rPr lang="en-US"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脚本文件中使用</a:t>
            </a:r>
            <a:r>
              <a:rPr lang="en-US" altLang="zh-CN" sz="2000" dirty="0">
                <a:solidFill>
                  <a:srgbClr val="4C6062"/>
                </a:solidFill>
                <a:latin typeface="微软雅黑" panose="020B0503020204020204" pitchFamily="34" charset="-122"/>
                <a:ea typeface="微软雅黑" panose="020B0503020204020204" pitchFamily="34" charset="-122"/>
              </a:rPr>
              <a:t>$name</a:t>
            </a:r>
            <a:r>
              <a:rPr lang="zh-CN" altLang="en-US" sz="2000" dirty="0">
                <a:solidFill>
                  <a:srgbClr val="4C6062"/>
                </a:solidFill>
                <a:latin typeface="微软雅黑" panose="020B0503020204020204" pitchFamily="34" charset="-122"/>
                <a:ea typeface="微软雅黑" panose="020B0503020204020204" pitchFamily="34" charset="-122"/>
              </a:rPr>
              <a:t>的形式引用变量</a:t>
            </a:r>
            <a:r>
              <a:rPr lang="en-US" altLang="zh-CN" sz="2000" dirty="0">
                <a:solidFill>
                  <a:srgbClr val="4C6062"/>
                </a:solidFill>
                <a:latin typeface="微软雅黑" panose="020B0503020204020204" pitchFamily="34" charset="-122"/>
                <a:ea typeface="微软雅黑" panose="020B0503020204020204" pitchFamily="34" charset="-122"/>
              </a:rPr>
              <a:t>name</a:t>
            </a:r>
            <a:r>
              <a:rPr lang="zh-CN" altLang="en-US" sz="2000" dirty="0">
                <a:solidFill>
                  <a:srgbClr val="4C6062"/>
                </a:solidFill>
                <a:latin typeface="微软雅黑" panose="020B0503020204020204" pitchFamily="34" charset="-122"/>
                <a:ea typeface="微软雅黑" panose="020B0503020204020204" pitchFamily="34" charset="-122"/>
              </a:rPr>
              <a:t>的值。</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变量的定义和引用</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在</a:t>
            </a:r>
            <a:r>
              <a:rPr lang="fi-FI" altLang="zh-CN" sz="2000" dirty="0">
                <a:solidFill>
                  <a:srgbClr val="4C6062"/>
                </a:solidFill>
                <a:latin typeface="微软雅黑" panose="020B0503020204020204" pitchFamily="34" charset="-122"/>
                <a:ea typeface="微软雅黑" panose="020B0503020204020204" pitchFamily="34" charset="-122"/>
              </a:rPr>
              <a:t>shell</a:t>
            </a:r>
            <a:r>
              <a:rPr lang="zh-CN" altLang="en-US" sz="2000" dirty="0">
                <a:solidFill>
                  <a:srgbClr val="4C6062"/>
                </a:solidFill>
                <a:latin typeface="微软雅黑" panose="020B0503020204020204" pitchFamily="34" charset="-122"/>
                <a:ea typeface="微软雅黑" panose="020B0503020204020204" pitchFamily="34" charset="-122"/>
              </a:rPr>
              <a:t>中，变量的赋值格式如下：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fi-FI" altLang="zh-CN" sz="2000" dirty="0">
                <a:solidFill>
                  <a:srgbClr val="4C6062"/>
                </a:solidFill>
                <a:latin typeface="微软雅黑" panose="020B0503020204020204" pitchFamily="34" charset="-122"/>
                <a:ea typeface="微软雅黑" panose="020B0503020204020204" pitchFamily="34" charset="-122"/>
              </a:rPr>
              <a:t>name=string</a:t>
            </a:r>
            <a:endParaRPr lang="fi-FI"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其中，</a:t>
            </a:r>
            <a:r>
              <a:rPr lang="en-US" altLang="zh-CN" sz="2000" dirty="0">
                <a:solidFill>
                  <a:srgbClr val="4C6062"/>
                </a:solidFill>
                <a:latin typeface="微软雅黑" panose="020B0503020204020204" pitchFamily="34" charset="-122"/>
                <a:ea typeface="微软雅黑" panose="020B0503020204020204" pitchFamily="34" charset="-122"/>
              </a:rPr>
              <a:t>name</a:t>
            </a:r>
            <a:r>
              <a:rPr lang="zh-CN" altLang="en-US" sz="2000" dirty="0">
                <a:solidFill>
                  <a:srgbClr val="4C6062"/>
                </a:solidFill>
                <a:latin typeface="微软雅黑" panose="020B0503020204020204" pitchFamily="34" charset="-122"/>
                <a:ea typeface="微软雅黑" panose="020B0503020204020204" pitchFamily="34" charset="-122"/>
              </a:rPr>
              <a:t>是变量名，它的值就是</a:t>
            </a:r>
            <a:r>
              <a:rPr lang="en-US" altLang="zh-CN" sz="2000" dirty="0">
                <a:solidFill>
                  <a:srgbClr val="4C6062"/>
                </a:solidFill>
                <a:latin typeface="微软雅黑" panose="020B0503020204020204" pitchFamily="34" charset="-122"/>
                <a:ea typeface="微软雅黑" panose="020B0503020204020204" pitchFamily="34" charset="-122"/>
              </a:rPr>
              <a:t>string</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是赋值符号。变量名是以字母或下画线开头的字母、数字和下画线字符序列组成的。</a:t>
            </a:r>
            <a:endParaRPr lang="fi-FI"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2" name="图片 11"/>
          <p:cNvPicPr>
            <a:picLocks noChangeAspect="1"/>
          </p:cNvPicPr>
          <p:nvPr/>
        </p:nvPicPr>
        <p:blipFill>
          <a:blip r:embed="rId1"/>
          <a:stretch>
            <a:fillRect/>
          </a:stretch>
        </p:blipFill>
        <p:spPr>
          <a:xfrm>
            <a:off x="1084780" y="3505995"/>
            <a:ext cx="10028789" cy="457200"/>
          </a:xfrm>
          <a:prstGeom prst="rect">
            <a:avLst/>
          </a:prstGeom>
        </p:spPr>
      </p:pic>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12819</Words>
  <Application>WPS 演示</Application>
  <PresentationFormat>自定义</PresentationFormat>
  <Paragraphs>641</Paragraphs>
  <Slides>50</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50</vt:i4>
      </vt:variant>
    </vt:vector>
  </HeadingPairs>
  <TitlesOfParts>
    <vt:vector size="67" baseType="lpstr">
      <vt:lpstr>Arial</vt:lpstr>
      <vt:lpstr>宋体</vt:lpstr>
      <vt:lpstr>Wingdings</vt:lpstr>
      <vt:lpstr>微软雅黑</vt:lpstr>
      <vt:lpstr>Arial Unicode MS</vt:lpstr>
      <vt:lpstr>Microsoft YaHei UI</vt:lpstr>
      <vt:lpstr>Times New Roman</vt:lpstr>
      <vt:lpstr>方正书宋简体</vt:lpstr>
      <vt:lpstr>Arial</vt:lpstr>
      <vt:lpstr>仿宋</vt:lpstr>
      <vt:lpstr>Calibri</vt:lpstr>
      <vt:lpstr>Arial Unicode MS</vt:lpstr>
      <vt:lpstr>等线</vt:lpstr>
      <vt:lpstr>方正兰亭黑简体</vt:lpstr>
      <vt:lpstr>黑体</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一、项目知识准备</vt:lpstr>
      <vt:lpstr>一、项目知识准备</vt:lpstr>
      <vt:lpstr>一、项目知识准备</vt:lpstr>
      <vt:lpstr>一、项目知识准备</vt:lpstr>
      <vt:lpstr>一、项目知识准备</vt:lpstr>
      <vt:lpstr>一、项目知识准备</vt:lpstr>
      <vt:lpstr>一、项目知识准备</vt:lpstr>
      <vt:lpstr>一、项目知识准备</vt:lpstr>
      <vt:lpstr>一、项目知识准备</vt:lpstr>
      <vt:lpstr>PowerPoint 演示文稿</vt:lpstr>
      <vt:lpstr>二、项目设计与准备</vt:lpstr>
      <vt:lpstr>PowerPoint 演示文稿</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重要说明</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Administrator</cp:lastModifiedBy>
  <cp:revision>527</cp:revision>
  <dcterms:created xsi:type="dcterms:W3CDTF">2006-08-16T00:00:00Z</dcterms:created>
  <dcterms:modified xsi:type="dcterms:W3CDTF">2026-03-07T01:31:39Z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8EEA92BA02D0462889AF8DE3CBD05229_12</vt:lpwstr>
  </property>
</Properties>
</file>